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4"/>
  </p:sldMasterIdLst>
  <p:notesMasterIdLst>
    <p:notesMasterId r:id="rId21"/>
  </p:notesMasterIdLst>
  <p:handoutMasterIdLst>
    <p:handoutMasterId r:id="rId22"/>
  </p:handoutMasterIdLst>
  <p:sldIdLst>
    <p:sldId id="256" r:id="rId5"/>
    <p:sldId id="261" r:id="rId6"/>
    <p:sldId id="267" r:id="rId7"/>
    <p:sldId id="268" r:id="rId8"/>
    <p:sldId id="277" r:id="rId9"/>
    <p:sldId id="265" r:id="rId10"/>
    <p:sldId id="278" r:id="rId11"/>
    <p:sldId id="271" r:id="rId12"/>
    <p:sldId id="272" r:id="rId13"/>
    <p:sldId id="273" r:id="rId14"/>
    <p:sldId id="279" r:id="rId15"/>
    <p:sldId id="266" r:id="rId16"/>
    <p:sldId id="274" r:id="rId17"/>
    <p:sldId id="269" r:id="rId18"/>
    <p:sldId id="263" r:id="rId19"/>
    <p:sldId id="27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048296A-68B7-4CB6-AFAF-7EA2D5F87D2D}">
          <p14:sldIdLst>
            <p14:sldId id="256"/>
            <p14:sldId id="261"/>
            <p14:sldId id="267"/>
          </p14:sldIdLst>
        </p14:section>
        <p14:section name="Prepare in advance" id="{703B02FC-A29A-4858-BA6B-F20B6F8AFC88}">
          <p14:sldIdLst>
            <p14:sldId id="268"/>
            <p14:sldId id="277"/>
            <p14:sldId id="265"/>
            <p14:sldId id="278"/>
            <p14:sldId id="271"/>
            <p14:sldId id="272"/>
            <p14:sldId id="273"/>
          </p14:sldIdLst>
        </p14:section>
        <p14:section name="Classroom conflict" id="{8640A9FC-E544-465C-9CC0-0D3C238F1CAA}">
          <p14:sldIdLst>
            <p14:sldId id="279"/>
            <p14:sldId id="266"/>
            <p14:sldId id="274"/>
            <p14:sldId id="269"/>
          </p14:sldIdLst>
        </p14:section>
        <p14:section name="Fact-checking" id="{26696EBA-183F-4DF5-85A7-C73957BFAE7B}">
          <p14:sldIdLst>
            <p14:sldId id="263"/>
            <p14:sldId id="27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FD7D28C-1166-80A4-9FEA-06A35A7D1FE1}" name="Kim Biddulph" initials="KB" userId="S::KBiddulph@engineeringuk.com::d1c4f287-a662-4354-8dbf-70bef54d5fd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002A"/>
    <a:srgbClr val="D9117E"/>
    <a:srgbClr val="21145F"/>
    <a:srgbClr val="FFF9EF"/>
    <a:srgbClr val="EC008C"/>
    <a:srgbClr val="3DAF04"/>
    <a:srgbClr val="FF6C00"/>
    <a:srgbClr val="EBF9F8"/>
    <a:srgbClr val="66CFCD"/>
    <a:srgbClr val="00757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FBDE72-972C-41C1-AC57-2D26A2C6435C}" v="1" dt="2026-02-13T11:35:45.370"/>
    <p1510:client id="{FDAFF3D6-4CE4-4190-9064-E5445C1AE018}" v="7" dt="2026-02-13T11:04:49.1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918" autoAdjust="0"/>
  </p:normalViewPr>
  <p:slideViewPr>
    <p:cSldViewPr snapToGrid="0">
      <p:cViewPr varScale="1">
        <p:scale>
          <a:sx n="103" d="100"/>
          <a:sy n="103" d="100"/>
        </p:scale>
        <p:origin x="912" y="102"/>
      </p:cViewPr>
      <p:guideLst/>
    </p:cSldViewPr>
  </p:slideViewPr>
  <p:notesTextViewPr>
    <p:cViewPr>
      <p:scale>
        <a:sx n="1" d="1"/>
        <a:sy n="1" d="1"/>
      </p:scale>
      <p:origin x="0" y="0"/>
    </p:cViewPr>
  </p:notesTextViewPr>
  <p:notesViewPr>
    <p:cSldViewPr snapToGrid="0" showGuides="1">
      <p:cViewPr varScale="1">
        <p:scale>
          <a:sx n="94" d="100"/>
          <a:sy n="94" d="100"/>
        </p:scale>
        <p:origin x="439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8A98ACA-3485-4D3C-944B-542769B4FBE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a:extLst>
              <a:ext uri="{FF2B5EF4-FFF2-40B4-BE49-F238E27FC236}">
                <a16:creationId xmlns:a16="http://schemas.microsoft.com/office/drawing/2014/main" id="{18930C52-7DD9-3A7C-0F40-21FDC48D2B1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AC033E-2556-BD43-961F-1AEA52BB309F}" type="datetimeFigureOut">
              <a:rPr lang="en-SE" smtClean="0"/>
              <a:t>02/13/2026</a:t>
            </a:fld>
            <a:endParaRPr lang="en-SE"/>
          </a:p>
        </p:txBody>
      </p:sp>
      <p:sp>
        <p:nvSpPr>
          <p:cNvPr id="4" name="Footer Placeholder 3">
            <a:extLst>
              <a:ext uri="{FF2B5EF4-FFF2-40B4-BE49-F238E27FC236}">
                <a16:creationId xmlns:a16="http://schemas.microsoft.com/office/drawing/2014/main" id="{C8F2E9A0-AF6F-5806-9840-B061909FA5E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5" name="Slide Number Placeholder 4">
            <a:extLst>
              <a:ext uri="{FF2B5EF4-FFF2-40B4-BE49-F238E27FC236}">
                <a16:creationId xmlns:a16="http://schemas.microsoft.com/office/drawing/2014/main" id="{70BD8089-70DE-1D07-9883-EF9DDA25D32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586FE47-72B5-1540-9741-54C395B7705A}" type="slidenum">
              <a:rPr lang="en-SE" smtClean="0"/>
              <a:t>‹#›</a:t>
            </a:fld>
            <a:endParaRPr lang="en-SE"/>
          </a:p>
        </p:txBody>
      </p:sp>
    </p:spTree>
    <p:extLst>
      <p:ext uri="{BB962C8B-B14F-4D97-AF65-F5344CB8AC3E}">
        <p14:creationId xmlns:p14="http://schemas.microsoft.com/office/powerpoint/2010/main" val="81351954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4E265E-FE0F-47E8-9A9D-54E1477EC625}" type="datetimeFigureOut">
              <a:rPr lang="en-GB" smtClean="0"/>
              <a:t>13/02/2026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B1D3CC-9714-434A-B76F-12D596E4FA5D}" type="slidenum">
              <a:rPr lang="en-GB" smtClean="0"/>
              <a:t>‹#›</a:t>
            </a:fld>
            <a:endParaRPr lang="en-GB"/>
          </a:p>
        </p:txBody>
      </p:sp>
    </p:spTree>
    <p:extLst>
      <p:ext uri="{BB962C8B-B14F-4D97-AF65-F5344CB8AC3E}">
        <p14:creationId xmlns:p14="http://schemas.microsoft.com/office/powerpoint/2010/main" val="2887089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gov.uk/government/publications/political-impartiality-in-schools/political-impartiality-in-schools#teaching-about-political-issue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cleanet.org/clean/literacy/tools/controversy.html"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cleanet.org/clean/literacy/tools/controversy.html"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cleanet.org/clean/literacy/tools/controversy.html"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nature.com/articles/s43247-022-00468-9"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researchgate.net/publication/362689736_Learning_to_teach_controversial_topics"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climatepromise.undp.org/news-and-stories/what-are-climate-misinformation-and-disinformation-and-how-can-we-tackle-them"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bbc.co.uk/news/articles/c8rxlygvnx6o"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researchgate.net/publication/362689736_Learning_to_teach_controversial_topics"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theconversation.com/inoculation-theory-using-misinformation-to-fight-misinformation-77545"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theconversation.com/inoculation-theory-using-misinformation-to-fight-misinformation-77545"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news.cornell.edu/stories/2021/10/more-999-studies-agree-humans-caused-climate-change"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https://www.gov.uk/government/publications/political-impartiality-in-schools/political-impartiality-in-schools#teaching-about-political-issues</a:t>
            </a:r>
            <a:endParaRPr lang="en-GB" dirty="0"/>
          </a:p>
        </p:txBody>
      </p:sp>
      <p:sp>
        <p:nvSpPr>
          <p:cNvPr id="4" name="Slide Number Placeholder 3"/>
          <p:cNvSpPr>
            <a:spLocks noGrp="1"/>
          </p:cNvSpPr>
          <p:nvPr>
            <p:ph type="sldNum" sz="quarter" idx="5"/>
          </p:nvPr>
        </p:nvSpPr>
        <p:spPr/>
        <p:txBody>
          <a:bodyPr/>
          <a:lstStyle/>
          <a:p>
            <a:fld id="{30B1D3CC-9714-434A-B76F-12D596E4FA5D}" type="slidenum">
              <a:rPr lang="en-GB" smtClean="0"/>
              <a:t>2</a:t>
            </a:fld>
            <a:endParaRPr lang="en-GB"/>
          </a:p>
        </p:txBody>
      </p:sp>
    </p:spTree>
    <p:extLst>
      <p:ext uri="{BB962C8B-B14F-4D97-AF65-F5344CB8AC3E}">
        <p14:creationId xmlns:p14="http://schemas.microsoft.com/office/powerpoint/2010/main" val="33593782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81E99-639D-870C-6DB3-B63B14DE68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3490DD-2228-924E-0581-D36D133FC8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6CECFD-BF00-5AF3-0AB4-C996E066A0BF}"/>
              </a:ext>
            </a:extLst>
          </p:cNvPr>
          <p:cNvSpPr>
            <a:spLocks noGrp="1"/>
          </p:cNvSpPr>
          <p:nvPr>
            <p:ph type="body" idx="1"/>
          </p:nvPr>
        </p:nvSpPr>
        <p:spPr/>
        <p:txBody>
          <a:bodyPr/>
          <a:lstStyle/>
          <a:p>
            <a:r>
              <a:rPr lang="en-GB" dirty="0">
                <a:hlinkClick r:id="rId3"/>
              </a:rPr>
              <a:t>Controversy in the Classroom: Strategies for managing climate change discourse</a:t>
            </a:r>
            <a:endParaRPr lang="en-GB" dirty="0"/>
          </a:p>
        </p:txBody>
      </p:sp>
      <p:sp>
        <p:nvSpPr>
          <p:cNvPr id="4" name="Slide Number Placeholder 3">
            <a:extLst>
              <a:ext uri="{FF2B5EF4-FFF2-40B4-BE49-F238E27FC236}">
                <a16:creationId xmlns:a16="http://schemas.microsoft.com/office/drawing/2014/main" id="{EEF8B90D-3D11-12E4-9C1B-83084400CADF}"/>
              </a:ext>
            </a:extLst>
          </p:cNvPr>
          <p:cNvSpPr>
            <a:spLocks noGrp="1"/>
          </p:cNvSpPr>
          <p:nvPr>
            <p:ph type="sldNum" sz="quarter" idx="5"/>
          </p:nvPr>
        </p:nvSpPr>
        <p:spPr/>
        <p:txBody>
          <a:bodyPr/>
          <a:lstStyle/>
          <a:p>
            <a:fld id="{30B1D3CC-9714-434A-B76F-12D596E4FA5D}" type="slidenum">
              <a:rPr lang="en-GB" smtClean="0"/>
              <a:t>11</a:t>
            </a:fld>
            <a:endParaRPr lang="en-GB"/>
          </a:p>
        </p:txBody>
      </p:sp>
    </p:spTree>
    <p:extLst>
      <p:ext uri="{BB962C8B-B14F-4D97-AF65-F5344CB8AC3E}">
        <p14:creationId xmlns:p14="http://schemas.microsoft.com/office/powerpoint/2010/main" val="31625395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46E77-6A54-93F1-0A94-912E9F3B24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D78A47-32BB-5DAD-9291-EEDE06D7EC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67CA1E-D59A-A439-3616-95EB352DC4E2}"/>
              </a:ext>
            </a:extLst>
          </p:cNvPr>
          <p:cNvSpPr>
            <a:spLocks noGrp="1"/>
          </p:cNvSpPr>
          <p:nvPr>
            <p:ph type="body" idx="1"/>
          </p:nvPr>
        </p:nvSpPr>
        <p:spPr/>
        <p:txBody>
          <a:bodyPr/>
          <a:lstStyle/>
          <a:p>
            <a:r>
              <a:rPr lang="en-GB" dirty="0">
                <a:hlinkClick r:id="rId3"/>
              </a:rPr>
              <a:t>Controversy in the Classroom: Strategies for managing climate change discourse</a:t>
            </a:r>
            <a:endParaRPr lang="en-GB" dirty="0"/>
          </a:p>
        </p:txBody>
      </p:sp>
      <p:sp>
        <p:nvSpPr>
          <p:cNvPr id="4" name="Slide Number Placeholder 3">
            <a:extLst>
              <a:ext uri="{FF2B5EF4-FFF2-40B4-BE49-F238E27FC236}">
                <a16:creationId xmlns:a16="http://schemas.microsoft.com/office/drawing/2014/main" id="{5DA3D774-869F-F1DF-A4A0-F990486D59F8}"/>
              </a:ext>
            </a:extLst>
          </p:cNvPr>
          <p:cNvSpPr>
            <a:spLocks noGrp="1"/>
          </p:cNvSpPr>
          <p:nvPr>
            <p:ph type="sldNum" sz="quarter" idx="5"/>
          </p:nvPr>
        </p:nvSpPr>
        <p:spPr/>
        <p:txBody>
          <a:bodyPr/>
          <a:lstStyle/>
          <a:p>
            <a:fld id="{30B1D3CC-9714-434A-B76F-12D596E4FA5D}" type="slidenum">
              <a:rPr lang="en-GB" smtClean="0"/>
              <a:t>12</a:t>
            </a:fld>
            <a:endParaRPr lang="en-GB"/>
          </a:p>
        </p:txBody>
      </p:sp>
    </p:spTree>
    <p:extLst>
      <p:ext uri="{BB962C8B-B14F-4D97-AF65-F5344CB8AC3E}">
        <p14:creationId xmlns:p14="http://schemas.microsoft.com/office/powerpoint/2010/main" val="42050099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0351A-9C87-3F08-6F4D-62B361E8A4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2C6997-B01F-ED8E-19FC-6DA4AA3D81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CCD7A7-FD94-499E-E69A-2CAD0738D238}"/>
              </a:ext>
            </a:extLst>
          </p:cNvPr>
          <p:cNvSpPr>
            <a:spLocks noGrp="1"/>
          </p:cNvSpPr>
          <p:nvPr>
            <p:ph type="body" idx="1"/>
          </p:nvPr>
        </p:nvSpPr>
        <p:spPr/>
        <p:txBody>
          <a:bodyPr/>
          <a:lstStyle/>
          <a:p>
            <a:r>
              <a:rPr lang="en-GB" dirty="0">
                <a:hlinkClick r:id="rId3"/>
              </a:rPr>
              <a:t>Controversy in the Classroom: Strategies for managing climate change discourse</a:t>
            </a:r>
            <a:endParaRPr lang="en-GB" dirty="0"/>
          </a:p>
        </p:txBody>
      </p:sp>
      <p:sp>
        <p:nvSpPr>
          <p:cNvPr id="4" name="Slide Number Placeholder 3">
            <a:extLst>
              <a:ext uri="{FF2B5EF4-FFF2-40B4-BE49-F238E27FC236}">
                <a16:creationId xmlns:a16="http://schemas.microsoft.com/office/drawing/2014/main" id="{6DB50CC8-3134-24A1-9D71-EE6975D337D8}"/>
              </a:ext>
            </a:extLst>
          </p:cNvPr>
          <p:cNvSpPr>
            <a:spLocks noGrp="1"/>
          </p:cNvSpPr>
          <p:nvPr>
            <p:ph type="sldNum" sz="quarter" idx="5"/>
          </p:nvPr>
        </p:nvSpPr>
        <p:spPr/>
        <p:txBody>
          <a:bodyPr/>
          <a:lstStyle/>
          <a:p>
            <a:fld id="{30B1D3CC-9714-434A-B76F-12D596E4FA5D}" type="slidenum">
              <a:rPr lang="en-GB" smtClean="0"/>
              <a:t>13</a:t>
            </a:fld>
            <a:endParaRPr lang="en-GB"/>
          </a:p>
        </p:txBody>
      </p:sp>
    </p:spTree>
    <p:extLst>
      <p:ext uri="{BB962C8B-B14F-4D97-AF65-F5344CB8AC3E}">
        <p14:creationId xmlns:p14="http://schemas.microsoft.com/office/powerpoint/2010/main" val="4602175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hlinkClick r:id="rId3"/>
              </a:rPr>
              <a:t>Integrating sustainability into climate finance by quantifying the co-benefits and market impact of carbon projects | Communications Earth &amp; Environment</a:t>
            </a:r>
            <a:endParaRPr lang="en-GB" dirty="0"/>
          </a:p>
        </p:txBody>
      </p:sp>
      <p:sp>
        <p:nvSpPr>
          <p:cNvPr id="4" name="Slide Number Placeholder 3"/>
          <p:cNvSpPr>
            <a:spLocks noGrp="1"/>
          </p:cNvSpPr>
          <p:nvPr>
            <p:ph type="sldNum" sz="quarter" idx="5"/>
          </p:nvPr>
        </p:nvSpPr>
        <p:spPr/>
        <p:txBody>
          <a:bodyPr/>
          <a:lstStyle/>
          <a:p>
            <a:fld id="{30B1D3CC-9714-434A-B76F-12D596E4FA5D}" type="slidenum">
              <a:rPr lang="en-GB" smtClean="0"/>
              <a:t>14</a:t>
            </a:fld>
            <a:endParaRPr lang="en-GB"/>
          </a:p>
        </p:txBody>
      </p:sp>
    </p:spTree>
    <p:extLst>
      <p:ext uri="{BB962C8B-B14F-4D97-AF65-F5344CB8AC3E}">
        <p14:creationId xmlns:p14="http://schemas.microsoft.com/office/powerpoint/2010/main" val="3868926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Further reading:</a:t>
            </a:r>
          </a:p>
          <a:p>
            <a:pPr lvl="0"/>
            <a:r>
              <a:rPr lang="en-GB" sz="1200" kern="1200" dirty="0">
                <a:solidFill>
                  <a:schemeClr val="tx1"/>
                </a:solidFill>
                <a:effectLst/>
                <a:latin typeface="+mn-lt"/>
                <a:ea typeface="+mn-ea"/>
                <a:cs typeface="+mn-cs"/>
              </a:rPr>
              <a:t>Stott, P 2022. Hot Air: The Inside Story of the Battle Against Climate Change Denial. Published by Atlantic Books. ISBN: 9781838952518.</a:t>
            </a:r>
          </a:p>
          <a:p>
            <a:pPr lvl="0"/>
            <a:endParaRPr lang="en-GB" sz="1200" kern="1200" dirty="0">
              <a:solidFill>
                <a:schemeClr val="tx1"/>
              </a:solidFill>
              <a:effectLst/>
              <a:latin typeface="+mn-lt"/>
              <a:ea typeface="+mn-ea"/>
              <a:cs typeface="+mn-cs"/>
            </a:endParaRPr>
          </a:p>
          <a:p>
            <a:pPr lvl="0"/>
            <a:r>
              <a:rPr lang="en-GB" sz="1200" b="0" i="0" u="sng" kern="1200" dirty="0">
                <a:solidFill>
                  <a:schemeClr val="tx1"/>
                </a:solidFill>
                <a:effectLst/>
                <a:latin typeface="+mn-lt"/>
                <a:ea typeface="+mn-ea"/>
                <a:cs typeface="+mn-cs"/>
              </a:rPr>
              <a:t>Reiss, M. J. (2022) Learning to teach controversial topics. In: Handbook of Research on Science Teacher Education, Luft, J. A. &amp; Jones, M. G. (Eds), Routledge, New York, pp. 403-413.</a:t>
            </a:r>
            <a:r>
              <a:rPr lang="en-GB" sz="1200" kern="1200" dirty="0">
                <a:solidFill>
                  <a:schemeClr val="tx1"/>
                </a:solidFill>
                <a:effectLst/>
                <a:latin typeface="+mn-lt"/>
                <a:ea typeface="+mn-ea"/>
                <a:cs typeface="+mn-cs"/>
              </a:rPr>
              <a:t>  </a:t>
            </a:r>
            <a:r>
              <a:rPr lang="en-GB" sz="1200" b="0" i="0" u="sng" kern="1200" dirty="0">
                <a:solidFill>
                  <a:schemeClr val="tx1"/>
                </a:solidFill>
                <a:effectLst/>
                <a:latin typeface="+mn-lt"/>
                <a:ea typeface="+mn-ea"/>
                <a:cs typeface="+mn-cs"/>
                <a:hlinkClick r:id="rId3"/>
              </a:rPr>
              <a:t>DOI:10.4324/9781003098478-36</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30B1D3CC-9714-434A-B76F-12D596E4FA5D}" type="slidenum">
              <a:rPr lang="en-GB" smtClean="0"/>
              <a:t>15</a:t>
            </a:fld>
            <a:endParaRPr lang="en-GB"/>
          </a:p>
        </p:txBody>
      </p:sp>
    </p:spTree>
    <p:extLst>
      <p:ext uri="{BB962C8B-B14F-4D97-AF65-F5344CB8AC3E}">
        <p14:creationId xmlns:p14="http://schemas.microsoft.com/office/powerpoint/2010/main" val="4101725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What are climate misinformation and disinformation and how can we tackle them? | UNDP Climate Promise</a:t>
            </a:r>
            <a:endParaRPr lang="en-GB" dirty="0"/>
          </a:p>
        </p:txBody>
      </p:sp>
      <p:sp>
        <p:nvSpPr>
          <p:cNvPr id="4" name="Slide Number Placeholder 3"/>
          <p:cNvSpPr>
            <a:spLocks noGrp="1"/>
          </p:cNvSpPr>
          <p:nvPr>
            <p:ph type="sldNum" sz="quarter" idx="5"/>
          </p:nvPr>
        </p:nvSpPr>
        <p:spPr/>
        <p:txBody>
          <a:bodyPr/>
          <a:lstStyle/>
          <a:p>
            <a:fld id="{30B1D3CC-9714-434A-B76F-12D596E4FA5D}" type="slidenum">
              <a:rPr lang="en-GB" smtClean="0"/>
              <a:t>3</a:t>
            </a:fld>
            <a:endParaRPr lang="en-GB"/>
          </a:p>
        </p:txBody>
      </p:sp>
    </p:spTree>
    <p:extLst>
      <p:ext uri="{BB962C8B-B14F-4D97-AF65-F5344CB8AC3E}">
        <p14:creationId xmlns:p14="http://schemas.microsoft.com/office/powerpoint/2010/main" val="2215187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637E0-FAED-9546-3894-C5C87234CB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6682A9-8559-3414-7825-124D19155F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EF6685-5D3A-7144-ED41-4FD3DE8BFDB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56E5B03-5E8B-39DE-1692-0DC87AEC02D5}"/>
              </a:ext>
            </a:extLst>
          </p:cNvPr>
          <p:cNvSpPr>
            <a:spLocks noGrp="1"/>
          </p:cNvSpPr>
          <p:nvPr>
            <p:ph type="sldNum" sz="quarter" idx="5"/>
          </p:nvPr>
        </p:nvSpPr>
        <p:spPr/>
        <p:txBody>
          <a:bodyPr/>
          <a:lstStyle/>
          <a:p>
            <a:fld id="{30B1D3CC-9714-434A-B76F-12D596E4FA5D}" type="slidenum">
              <a:rPr lang="en-GB" smtClean="0"/>
              <a:t>4</a:t>
            </a:fld>
            <a:endParaRPr lang="en-GB"/>
          </a:p>
        </p:txBody>
      </p:sp>
    </p:spTree>
    <p:extLst>
      <p:ext uri="{BB962C8B-B14F-4D97-AF65-F5344CB8AC3E}">
        <p14:creationId xmlns:p14="http://schemas.microsoft.com/office/powerpoint/2010/main" val="900383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6C44B9-E187-5397-BF82-0853A2ACA0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71250A-57A8-2027-DA91-A837A72540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85F392-81EE-88ED-32EF-106C8D36C40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u="sng" dirty="0">
                <a:hlinkClick r:id="rId3"/>
              </a:rPr>
              <a:t>Future Earth Newsletter Climate Q&amp;A: Emissions, volcanoes and EVs - BBC News</a:t>
            </a:r>
            <a:endParaRPr lang="en-GB" dirty="0"/>
          </a:p>
          <a:p>
            <a:endParaRPr lang="en-GB" dirty="0"/>
          </a:p>
        </p:txBody>
      </p:sp>
      <p:sp>
        <p:nvSpPr>
          <p:cNvPr id="4" name="Slide Number Placeholder 3">
            <a:extLst>
              <a:ext uri="{FF2B5EF4-FFF2-40B4-BE49-F238E27FC236}">
                <a16:creationId xmlns:a16="http://schemas.microsoft.com/office/drawing/2014/main" id="{3E06E735-2544-BDA7-8ACD-99BFA0481E9C}"/>
              </a:ext>
            </a:extLst>
          </p:cNvPr>
          <p:cNvSpPr>
            <a:spLocks noGrp="1"/>
          </p:cNvSpPr>
          <p:nvPr>
            <p:ph type="sldNum" sz="quarter" idx="5"/>
          </p:nvPr>
        </p:nvSpPr>
        <p:spPr/>
        <p:txBody>
          <a:bodyPr/>
          <a:lstStyle/>
          <a:p>
            <a:fld id="{30B1D3CC-9714-434A-B76F-12D596E4FA5D}" type="slidenum">
              <a:rPr lang="en-GB" smtClean="0"/>
              <a:t>5</a:t>
            </a:fld>
            <a:endParaRPr lang="en-GB"/>
          </a:p>
        </p:txBody>
      </p:sp>
    </p:spTree>
    <p:extLst>
      <p:ext uri="{BB962C8B-B14F-4D97-AF65-F5344CB8AC3E}">
        <p14:creationId xmlns:p14="http://schemas.microsoft.com/office/powerpoint/2010/main" val="34913929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2F92B-61A1-2E2E-3868-92069F968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DA1366-F494-6DA4-7908-79099D7486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33E613-397E-E753-BE07-C05050BDAACE}"/>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 Reiss, M.J 2022. Learning to teach controversial topics. In: Handbook of Research on Science Teacher Education, Luft, J.A &amp; Jones, M.G (eds). Routledge, New York pp. 403-413. </a:t>
            </a:r>
            <a:r>
              <a:rPr lang="en-GB" sz="1200" b="0" i="0" u="sng" kern="1200" dirty="0">
                <a:solidFill>
                  <a:schemeClr val="tx1"/>
                </a:solidFill>
                <a:effectLst/>
                <a:latin typeface="+mn-lt"/>
                <a:ea typeface="+mn-ea"/>
                <a:cs typeface="+mn-cs"/>
                <a:hlinkClick r:id="rId3"/>
              </a:rPr>
              <a:t>DOI:10.4324/9781003098478-36</a:t>
            </a:r>
            <a:endParaRPr lang="en-GB" dirty="0"/>
          </a:p>
        </p:txBody>
      </p:sp>
      <p:sp>
        <p:nvSpPr>
          <p:cNvPr id="4" name="Slide Number Placeholder 3">
            <a:extLst>
              <a:ext uri="{FF2B5EF4-FFF2-40B4-BE49-F238E27FC236}">
                <a16:creationId xmlns:a16="http://schemas.microsoft.com/office/drawing/2014/main" id="{D98DC69F-2A82-A515-2E21-9085D0321809}"/>
              </a:ext>
            </a:extLst>
          </p:cNvPr>
          <p:cNvSpPr>
            <a:spLocks noGrp="1"/>
          </p:cNvSpPr>
          <p:nvPr>
            <p:ph type="sldNum" sz="quarter" idx="5"/>
          </p:nvPr>
        </p:nvSpPr>
        <p:spPr/>
        <p:txBody>
          <a:bodyPr/>
          <a:lstStyle/>
          <a:p>
            <a:fld id="{30B1D3CC-9714-434A-B76F-12D596E4FA5D}" type="slidenum">
              <a:rPr lang="en-GB" smtClean="0"/>
              <a:t>6</a:t>
            </a:fld>
            <a:endParaRPr lang="en-GB"/>
          </a:p>
        </p:txBody>
      </p:sp>
    </p:spTree>
    <p:extLst>
      <p:ext uri="{BB962C8B-B14F-4D97-AF65-F5344CB8AC3E}">
        <p14:creationId xmlns:p14="http://schemas.microsoft.com/office/powerpoint/2010/main" val="2482867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3BE73-3628-8DA5-CDC1-6185D26E54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AE275D-F5E8-9496-125A-904B922AD4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A64F95-03E5-F31F-C3BB-9DE4B841DA8D}"/>
              </a:ext>
            </a:extLst>
          </p:cNvPr>
          <p:cNvSpPr>
            <a:spLocks noGrp="1"/>
          </p:cNvSpPr>
          <p:nvPr>
            <p:ph type="body" idx="1"/>
          </p:nvPr>
        </p:nvSpPr>
        <p:spPr/>
        <p:txBody>
          <a:bodyPr/>
          <a:lstStyle/>
          <a:p>
            <a:r>
              <a:rPr lang="en-GB" dirty="0">
                <a:hlinkClick r:id="rId3"/>
              </a:rPr>
              <a:t>Inoculation theory: Using misinformation to fight misinformation</a:t>
            </a:r>
            <a:endParaRPr lang="en-GB" dirty="0"/>
          </a:p>
        </p:txBody>
      </p:sp>
      <p:sp>
        <p:nvSpPr>
          <p:cNvPr id="4" name="Slide Number Placeholder 3">
            <a:extLst>
              <a:ext uri="{FF2B5EF4-FFF2-40B4-BE49-F238E27FC236}">
                <a16:creationId xmlns:a16="http://schemas.microsoft.com/office/drawing/2014/main" id="{C099EEDE-DDCE-D942-F575-BA30D8965826}"/>
              </a:ext>
            </a:extLst>
          </p:cNvPr>
          <p:cNvSpPr>
            <a:spLocks noGrp="1"/>
          </p:cNvSpPr>
          <p:nvPr>
            <p:ph type="sldNum" sz="quarter" idx="5"/>
          </p:nvPr>
        </p:nvSpPr>
        <p:spPr/>
        <p:txBody>
          <a:bodyPr/>
          <a:lstStyle/>
          <a:p>
            <a:fld id="{30B1D3CC-9714-434A-B76F-12D596E4FA5D}" type="slidenum">
              <a:rPr lang="en-GB" smtClean="0"/>
              <a:t>7</a:t>
            </a:fld>
            <a:endParaRPr lang="en-GB"/>
          </a:p>
        </p:txBody>
      </p:sp>
    </p:spTree>
    <p:extLst>
      <p:ext uri="{BB962C8B-B14F-4D97-AF65-F5344CB8AC3E}">
        <p14:creationId xmlns:p14="http://schemas.microsoft.com/office/powerpoint/2010/main" val="3341253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90910-E34E-7612-A5B3-5F26E359E9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CDF741-FEB6-FB99-F9AB-61D765BD4C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E419FA-B471-1954-C1C2-0056E8B7F20B}"/>
              </a:ext>
            </a:extLst>
          </p:cNvPr>
          <p:cNvSpPr>
            <a:spLocks noGrp="1"/>
          </p:cNvSpPr>
          <p:nvPr>
            <p:ph type="body" idx="1"/>
          </p:nvPr>
        </p:nvSpPr>
        <p:spPr/>
        <p:txBody>
          <a:bodyPr/>
          <a:lstStyle/>
          <a:p>
            <a:r>
              <a:rPr lang="en-GB" dirty="0">
                <a:hlinkClick r:id="rId3"/>
              </a:rPr>
              <a:t>Inoculation theory: Using misinformation to fight misinformation</a:t>
            </a:r>
            <a:endParaRPr lang="en-GB" dirty="0"/>
          </a:p>
        </p:txBody>
      </p:sp>
      <p:sp>
        <p:nvSpPr>
          <p:cNvPr id="4" name="Slide Number Placeholder 3">
            <a:extLst>
              <a:ext uri="{FF2B5EF4-FFF2-40B4-BE49-F238E27FC236}">
                <a16:creationId xmlns:a16="http://schemas.microsoft.com/office/drawing/2014/main" id="{5D7839AC-807F-295D-75CF-55B7CA17904C}"/>
              </a:ext>
            </a:extLst>
          </p:cNvPr>
          <p:cNvSpPr>
            <a:spLocks noGrp="1"/>
          </p:cNvSpPr>
          <p:nvPr>
            <p:ph type="sldNum" sz="quarter" idx="5"/>
          </p:nvPr>
        </p:nvSpPr>
        <p:spPr/>
        <p:txBody>
          <a:bodyPr/>
          <a:lstStyle/>
          <a:p>
            <a:fld id="{30B1D3CC-9714-434A-B76F-12D596E4FA5D}" type="slidenum">
              <a:rPr lang="en-GB" smtClean="0"/>
              <a:t>8</a:t>
            </a:fld>
            <a:endParaRPr lang="en-GB"/>
          </a:p>
        </p:txBody>
      </p:sp>
    </p:spTree>
    <p:extLst>
      <p:ext uri="{BB962C8B-B14F-4D97-AF65-F5344CB8AC3E}">
        <p14:creationId xmlns:p14="http://schemas.microsoft.com/office/powerpoint/2010/main" val="29584277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0A118-0ACC-BBB1-26BC-0F9E481AF7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364E90-02C5-0E60-93A7-7B87527FCE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60DC01-0372-C6BD-4027-5AAB65405A3E}"/>
              </a:ext>
            </a:extLst>
          </p:cNvPr>
          <p:cNvSpPr>
            <a:spLocks noGrp="1"/>
          </p:cNvSpPr>
          <p:nvPr>
            <p:ph type="body" idx="1"/>
          </p:nvPr>
        </p:nvSpPr>
        <p:spPr/>
        <p:txBody>
          <a:bodyPr/>
          <a:lstStyle/>
          <a:p>
            <a:r>
              <a:rPr lang="en-GB" dirty="0"/>
              <a:t>*</a:t>
            </a:r>
            <a:r>
              <a:rPr lang="en-GB" sz="1200" b="0" i="0" u="sng" kern="1200" dirty="0">
                <a:solidFill>
                  <a:schemeClr val="tx1"/>
                </a:solidFill>
                <a:effectLst/>
                <a:latin typeface="+mn-lt"/>
                <a:ea typeface="+mn-ea"/>
                <a:cs typeface="+mn-cs"/>
                <a:hlinkClick r:id="rId3"/>
              </a:rPr>
              <a:t>99% of climate scientists agree about climate change being caused by global warming</a:t>
            </a:r>
            <a:endParaRPr lang="en-GB" dirty="0"/>
          </a:p>
        </p:txBody>
      </p:sp>
      <p:sp>
        <p:nvSpPr>
          <p:cNvPr id="4" name="Slide Number Placeholder 3">
            <a:extLst>
              <a:ext uri="{FF2B5EF4-FFF2-40B4-BE49-F238E27FC236}">
                <a16:creationId xmlns:a16="http://schemas.microsoft.com/office/drawing/2014/main" id="{55320DFE-1280-9FAE-1CA4-FABA507565DF}"/>
              </a:ext>
            </a:extLst>
          </p:cNvPr>
          <p:cNvSpPr>
            <a:spLocks noGrp="1"/>
          </p:cNvSpPr>
          <p:nvPr>
            <p:ph type="sldNum" sz="quarter" idx="5"/>
          </p:nvPr>
        </p:nvSpPr>
        <p:spPr/>
        <p:txBody>
          <a:bodyPr/>
          <a:lstStyle/>
          <a:p>
            <a:fld id="{30B1D3CC-9714-434A-B76F-12D596E4FA5D}" type="slidenum">
              <a:rPr lang="en-GB" smtClean="0"/>
              <a:t>9</a:t>
            </a:fld>
            <a:endParaRPr lang="en-GB"/>
          </a:p>
        </p:txBody>
      </p:sp>
    </p:spTree>
    <p:extLst>
      <p:ext uri="{BB962C8B-B14F-4D97-AF65-F5344CB8AC3E}">
        <p14:creationId xmlns:p14="http://schemas.microsoft.com/office/powerpoint/2010/main" val="505359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59CDF-86E7-064E-0E21-D04FB7FC63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A691E4-291B-4D1F-0AAA-ADB4E2D5C1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A4B1EC-D096-CE4F-DBB1-ADED9727013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8A544FC-786D-1DA9-A1FD-542F1F5B809B}"/>
              </a:ext>
            </a:extLst>
          </p:cNvPr>
          <p:cNvSpPr>
            <a:spLocks noGrp="1"/>
          </p:cNvSpPr>
          <p:nvPr>
            <p:ph type="sldNum" sz="quarter" idx="5"/>
          </p:nvPr>
        </p:nvSpPr>
        <p:spPr/>
        <p:txBody>
          <a:bodyPr/>
          <a:lstStyle/>
          <a:p>
            <a:fld id="{30B1D3CC-9714-434A-B76F-12D596E4FA5D}" type="slidenum">
              <a:rPr lang="en-GB" smtClean="0"/>
              <a:t>10</a:t>
            </a:fld>
            <a:endParaRPr lang="en-GB"/>
          </a:p>
        </p:txBody>
      </p:sp>
    </p:spTree>
    <p:extLst>
      <p:ext uri="{BB962C8B-B14F-4D97-AF65-F5344CB8AC3E}">
        <p14:creationId xmlns:p14="http://schemas.microsoft.com/office/powerpoint/2010/main" val="940132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 Slide 0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16">
            <a:extLst>
              <a:ext uri="{FF2B5EF4-FFF2-40B4-BE49-F238E27FC236}">
                <a16:creationId xmlns:a16="http://schemas.microsoft.com/office/drawing/2014/main" id="{E1398AEC-6B4D-36FA-0C15-FB0A2E7505CB}"/>
              </a:ext>
            </a:extLst>
          </p:cNvPr>
          <p:cNvSpPr>
            <a:spLocks noGrp="1"/>
          </p:cNvSpPr>
          <p:nvPr>
            <p:ph type="body" sz="quarter" idx="10" hasCustomPrompt="1"/>
          </p:nvPr>
        </p:nvSpPr>
        <p:spPr>
          <a:xfrm>
            <a:off x="0" y="4808538"/>
            <a:ext cx="6708775" cy="1430897"/>
          </a:xfrm>
          <a:prstGeom prst="rect">
            <a:avLst/>
          </a:prstGeom>
        </p:spPr>
        <p:txBody>
          <a:bodyPr lIns="612000" tIns="0" rIns="612000" bIns="0" anchor="ctr" anchorCtr="0"/>
          <a:lstStyle>
            <a:lvl1pPr marL="0" indent="0" algn="l">
              <a:buNone/>
              <a:defRPr sz="3600" b="1" i="0">
                <a:solidFill>
                  <a:srgbClr val="EA002A"/>
                </a:solidFill>
                <a:latin typeface="Calibri" panose="020F0502020204030204" pitchFamily="34" charset="0"/>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Subtitle (36 pt) </a:t>
            </a:r>
            <a:br>
              <a:rPr lang="en-US" dirty="0"/>
            </a:br>
            <a:r>
              <a:rPr lang="en-US" dirty="0"/>
              <a:t>Click to edit</a:t>
            </a:r>
          </a:p>
        </p:txBody>
      </p:sp>
      <p:sp>
        <p:nvSpPr>
          <p:cNvPr id="5" name="Text Placeholder 5">
            <a:extLst>
              <a:ext uri="{FF2B5EF4-FFF2-40B4-BE49-F238E27FC236}">
                <a16:creationId xmlns:a16="http://schemas.microsoft.com/office/drawing/2014/main" id="{A268D409-C0A2-C8DE-2DCF-832111281B4D}"/>
              </a:ext>
            </a:extLst>
          </p:cNvPr>
          <p:cNvSpPr>
            <a:spLocks noGrp="1"/>
          </p:cNvSpPr>
          <p:nvPr>
            <p:ph type="body" sz="quarter" idx="12" hasCustomPrompt="1"/>
          </p:nvPr>
        </p:nvSpPr>
        <p:spPr>
          <a:xfrm>
            <a:off x="0" y="0"/>
            <a:ext cx="6912000" cy="4057200"/>
          </a:xfrm>
          <a:prstGeom prst="rect">
            <a:avLst/>
          </a:prstGeom>
        </p:spPr>
        <p:txBody>
          <a:bodyPr lIns="612000" tIns="2520000" rIns="612000" bIns="180000" anchor="b" anchorCtr="0"/>
          <a:lstStyle>
            <a:lvl1pPr marL="0" indent="0">
              <a:buNone/>
              <a:defRPr sz="4800" b="1">
                <a:solidFill>
                  <a:schemeClr val="bg1"/>
                </a:solidFill>
                <a:latin typeface="+mj-lt"/>
              </a:defRPr>
            </a:lvl1pPr>
            <a:lvl2pPr>
              <a:defRPr sz="4800">
                <a:solidFill>
                  <a:schemeClr val="bg1"/>
                </a:solidFill>
                <a:latin typeface="+mj-lt"/>
              </a:defRPr>
            </a:lvl2pPr>
            <a:lvl3pPr>
              <a:defRPr sz="4800">
                <a:solidFill>
                  <a:schemeClr val="bg1"/>
                </a:solidFill>
                <a:latin typeface="+mj-lt"/>
              </a:defRPr>
            </a:lvl3pPr>
            <a:lvl4pPr>
              <a:defRPr sz="4800">
                <a:solidFill>
                  <a:schemeClr val="bg1"/>
                </a:solidFill>
                <a:latin typeface="+mj-lt"/>
              </a:defRPr>
            </a:lvl4pPr>
            <a:lvl5pPr>
              <a:defRPr sz="4800">
                <a:solidFill>
                  <a:schemeClr val="bg1"/>
                </a:solidFill>
                <a:latin typeface="+mj-lt"/>
              </a:defRPr>
            </a:lvl5pPr>
          </a:lstStyle>
          <a:p>
            <a:r>
              <a:rPr lang="en-US" dirty="0"/>
              <a:t>OVERVIEW TITLE </a:t>
            </a:r>
            <a:br>
              <a:rPr lang="en-US" dirty="0"/>
            </a:br>
            <a:r>
              <a:rPr lang="en-US" dirty="0"/>
              <a:t>(48 pt) CLICK TO EDIT</a:t>
            </a:r>
          </a:p>
        </p:txBody>
      </p:sp>
    </p:spTree>
    <p:extLst>
      <p:ext uri="{BB962C8B-B14F-4D97-AF65-F5344CB8AC3E}">
        <p14:creationId xmlns:p14="http://schemas.microsoft.com/office/powerpoint/2010/main" val="2779800758"/>
      </p:ext>
    </p:extLst>
  </p:cSld>
  <p:clrMapOvr>
    <a:masterClrMapping/>
  </p:clrMapOvr>
  <p:extLst>
    <p:ext uri="{DCECCB84-F9BA-43D5-87BE-67443E8EF086}">
      <p15:sldGuideLst xmlns:p15="http://schemas.microsoft.com/office/powerpoint/2012/main">
        <p15:guide id="1" pos="7265" userDrawn="1">
          <p15:clr>
            <a:srgbClr val="FBAE40"/>
          </p15:clr>
        </p15:guide>
        <p15:guide id="2" pos="422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Start Slide with partner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16">
            <a:extLst>
              <a:ext uri="{FF2B5EF4-FFF2-40B4-BE49-F238E27FC236}">
                <a16:creationId xmlns:a16="http://schemas.microsoft.com/office/drawing/2014/main" id="{E1398AEC-6B4D-36FA-0C15-FB0A2E7505CB}"/>
              </a:ext>
            </a:extLst>
          </p:cNvPr>
          <p:cNvSpPr>
            <a:spLocks noGrp="1"/>
          </p:cNvSpPr>
          <p:nvPr>
            <p:ph type="body" sz="quarter" idx="10" hasCustomPrompt="1"/>
          </p:nvPr>
        </p:nvSpPr>
        <p:spPr>
          <a:xfrm>
            <a:off x="0" y="4808538"/>
            <a:ext cx="6708775" cy="1430897"/>
          </a:xfrm>
          <a:prstGeom prst="rect">
            <a:avLst/>
          </a:prstGeom>
        </p:spPr>
        <p:txBody>
          <a:bodyPr lIns="612000" tIns="0" rIns="612000" bIns="0" anchor="ctr" anchorCtr="0"/>
          <a:lstStyle>
            <a:lvl1pPr marL="0" indent="0" algn="l">
              <a:buNone/>
              <a:defRPr sz="3600" b="1" i="0">
                <a:solidFill>
                  <a:srgbClr val="EA002A"/>
                </a:solidFill>
                <a:latin typeface="Calibri" panose="020F0502020204030204" pitchFamily="34" charset="0"/>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Subtitle (36 pt) </a:t>
            </a:r>
            <a:br>
              <a:rPr lang="en-US" dirty="0"/>
            </a:br>
            <a:r>
              <a:rPr lang="en-US" dirty="0"/>
              <a:t>Click to edit</a:t>
            </a:r>
          </a:p>
        </p:txBody>
      </p:sp>
      <p:sp>
        <p:nvSpPr>
          <p:cNvPr id="3" name="Picture Placeholder 3">
            <a:extLst>
              <a:ext uri="{FF2B5EF4-FFF2-40B4-BE49-F238E27FC236}">
                <a16:creationId xmlns:a16="http://schemas.microsoft.com/office/drawing/2014/main" id="{6BFE66B5-7439-3B7F-5345-B01F27F47076}"/>
              </a:ext>
            </a:extLst>
          </p:cNvPr>
          <p:cNvSpPr>
            <a:spLocks noGrp="1"/>
          </p:cNvSpPr>
          <p:nvPr>
            <p:ph type="pic" sz="quarter" idx="11" hasCustomPrompt="1"/>
          </p:nvPr>
        </p:nvSpPr>
        <p:spPr>
          <a:xfrm>
            <a:off x="8166494" y="830813"/>
            <a:ext cx="1446212" cy="460800"/>
          </a:xfrm>
          <a:prstGeom prst="rect">
            <a:avLst/>
          </a:prstGeom>
          <a:solidFill>
            <a:srgbClr val="FFF9EF"/>
          </a:solidFill>
        </p:spPr>
        <p:txBody>
          <a:bodyPr/>
          <a:lstStyle>
            <a:lvl1pPr marL="0" indent="0" algn="ctr">
              <a:buNone/>
              <a:defRPr sz="1400">
                <a:solidFill>
                  <a:srgbClr val="EA002A"/>
                </a:solidFill>
              </a:defRPr>
            </a:lvl1pPr>
          </a:lstStyle>
          <a:p>
            <a:r>
              <a:rPr lang="en-SE" dirty="0"/>
              <a:t>Place partner logo here</a:t>
            </a:r>
          </a:p>
        </p:txBody>
      </p:sp>
      <p:sp>
        <p:nvSpPr>
          <p:cNvPr id="6" name="Text Placeholder 5">
            <a:extLst>
              <a:ext uri="{FF2B5EF4-FFF2-40B4-BE49-F238E27FC236}">
                <a16:creationId xmlns:a16="http://schemas.microsoft.com/office/drawing/2014/main" id="{706FCEA3-9E8C-85E3-C157-2F5E127BA691}"/>
              </a:ext>
            </a:extLst>
          </p:cNvPr>
          <p:cNvSpPr>
            <a:spLocks noGrp="1"/>
          </p:cNvSpPr>
          <p:nvPr>
            <p:ph type="body" sz="quarter" idx="12" hasCustomPrompt="1"/>
          </p:nvPr>
        </p:nvSpPr>
        <p:spPr>
          <a:xfrm>
            <a:off x="0" y="0"/>
            <a:ext cx="6912000" cy="4057200"/>
          </a:xfrm>
          <a:prstGeom prst="rect">
            <a:avLst/>
          </a:prstGeom>
        </p:spPr>
        <p:txBody>
          <a:bodyPr lIns="612000" tIns="2520000" rIns="612000" bIns="180000" anchor="b" anchorCtr="0"/>
          <a:lstStyle>
            <a:lvl1pPr marL="0" indent="0">
              <a:buNone/>
              <a:defRPr sz="4800" b="1">
                <a:solidFill>
                  <a:schemeClr val="bg1"/>
                </a:solidFill>
                <a:latin typeface="+mj-lt"/>
              </a:defRPr>
            </a:lvl1pPr>
            <a:lvl2pPr>
              <a:defRPr sz="4800">
                <a:solidFill>
                  <a:schemeClr val="bg1"/>
                </a:solidFill>
                <a:latin typeface="+mj-lt"/>
              </a:defRPr>
            </a:lvl2pPr>
            <a:lvl3pPr>
              <a:defRPr sz="4800">
                <a:solidFill>
                  <a:schemeClr val="bg1"/>
                </a:solidFill>
                <a:latin typeface="+mj-lt"/>
              </a:defRPr>
            </a:lvl3pPr>
            <a:lvl4pPr>
              <a:defRPr sz="4800">
                <a:solidFill>
                  <a:schemeClr val="bg1"/>
                </a:solidFill>
                <a:latin typeface="+mj-lt"/>
              </a:defRPr>
            </a:lvl4pPr>
            <a:lvl5pPr>
              <a:defRPr sz="4800">
                <a:solidFill>
                  <a:schemeClr val="bg1"/>
                </a:solidFill>
                <a:latin typeface="+mj-lt"/>
              </a:defRPr>
            </a:lvl5pPr>
          </a:lstStyle>
          <a:p>
            <a:r>
              <a:rPr lang="en-US" dirty="0"/>
              <a:t>OVERVIEW TITLE </a:t>
            </a:r>
            <a:br>
              <a:rPr lang="en-US" dirty="0"/>
            </a:br>
            <a:r>
              <a:rPr lang="en-US" dirty="0"/>
              <a:t>(48 pt) CLICK TO EDIT</a:t>
            </a:r>
          </a:p>
        </p:txBody>
      </p:sp>
    </p:spTree>
    <p:extLst>
      <p:ext uri="{BB962C8B-B14F-4D97-AF65-F5344CB8AC3E}">
        <p14:creationId xmlns:p14="http://schemas.microsoft.com/office/powerpoint/2010/main" val="908078774"/>
      </p:ext>
    </p:extLst>
  </p:cSld>
  <p:clrMapOvr>
    <a:masterClrMapping/>
  </p:clrMapOvr>
  <p:extLst>
    <p:ext uri="{DCECCB84-F9BA-43D5-87BE-67443E8EF086}">
      <p15:sldGuideLst xmlns:p15="http://schemas.microsoft.com/office/powerpoint/2012/main">
        <p15:guide id="1" pos="7265" userDrawn="1">
          <p15:clr>
            <a:srgbClr val="FBAE40"/>
          </p15:clr>
        </p15:guide>
        <p15:guide id="2" pos="422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image 0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C8688C21-534B-6136-B67B-6E6D5F40E97E}"/>
              </a:ext>
            </a:extLst>
          </p:cNvPr>
          <p:cNvSpPr>
            <a:spLocks noGrp="1"/>
          </p:cNvSpPr>
          <p:nvPr>
            <p:ph type="pic" sz="quarter" idx="15" hasCustomPrompt="1"/>
          </p:nvPr>
        </p:nvSpPr>
        <p:spPr>
          <a:xfrm>
            <a:off x="7306013" y="-2031026"/>
            <a:ext cx="6415752" cy="6414721"/>
          </a:xfrm>
          <a:custGeom>
            <a:avLst/>
            <a:gdLst>
              <a:gd name="connsiteX0" fmla="*/ 3007215 w 6415752"/>
              <a:gd name="connsiteY0" fmla="*/ 0 h 6414721"/>
              <a:gd name="connsiteX1" fmla="*/ 6415752 w 6415752"/>
              <a:gd name="connsiteY1" fmla="*/ 3408538 h 6414721"/>
              <a:gd name="connsiteX2" fmla="*/ 4112023 w 6415752"/>
              <a:gd name="connsiteY2" fmla="*/ 5712267 h 6414721"/>
              <a:gd name="connsiteX3" fmla="*/ 4111064 w 6415752"/>
              <a:gd name="connsiteY3" fmla="*/ 5711308 h 6414721"/>
              <a:gd name="connsiteX4" fmla="*/ 3942562 w 6415752"/>
              <a:gd name="connsiteY4" fmla="*/ 5864453 h 6414721"/>
              <a:gd name="connsiteX5" fmla="*/ 2409742 w 6415752"/>
              <a:gd name="connsiteY5" fmla="*/ 6414721 h 6414721"/>
              <a:gd name="connsiteX6" fmla="*/ 0 w 6415752"/>
              <a:gd name="connsiteY6" fmla="*/ 4004979 h 6414721"/>
              <a:gd name="connsiteX7" fmla="*/ 705797 w 6415752"/>
              <a:gd name="connsiteY7" fmla="*/ 2301034 h 6414721"/>
              <a:gd name="connsiteX8" fmla="*/ 710007 w 6415752"/>
              <a:gd name="connsiteY8" fmla="*/ 2297208 h 6414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15752" h="6414721">
                <a:moveTo>
                  <a:pt x="3007215" y="0"/>
                </a:moveTo>
                <a:lnTo>
                  <a:pt x="6415752" y="3408538"/>
                </a:lnTo>
                <a:lnTo>
                  <a:pt x="4112023" y="5712267"/>
                </a:lnTo>
                <a:lnTo>
                  <a:pt x="4111064" y="5711308"/>
                </a:lnTo>
                <a:lnTo>
                  <a:pt x="3942562" y="5864453"/>
                </a:lnTo>
                <a:cubicBezTo>
                  <a:pt x="3526016" y="6208217"/>
                  <a:pt x="2991995" y="6414721"/>
                  <a:pt x="2409742" y="6414721"/>
                </a:cubicBezTo>
                <a:cubicBezTo>
                  <a:pt x="1078878" y="6414721"/>
                  <a:pt x="0" y="5335843"/>
                  <a:pt x="0" y="4004979"/>
                </a:cubicBezTo>
                <a:cubicBezTo>
                  <a:pt x="0" y="3339547"/>
                  <a:pt x="269720" y="2737112"/>
                  <a:pt x="705797" y="2301034"/>
                </a:cubicBezTo>
                <a:lnTo>
                  <a:pt x="710007" y="2297208"/>
                </a:lnTo>
                <a:close/>
              </a:path>
            </a:pathLst>
          </a:custGeom>
          <a:solidFill>
            <a:schemeClr val="bg1"/>
          </a:solidFill>
          <a:ln>
            <a:noFill/>
          </a:ln>
        </p:spPr>
        <p:txBody>
          <a:bodyPr wrap="square" lIns="1152000" bIns="1800000" anchor="b" anchorCtr="0">
            <a:noAutofit/>
          </a:bodyPr>
          <a:lstStyle>
            <a:lvl1pPr marL="0" indent="0" algn="l">
              <a:buNone/>
              <a:defRPr>
                <a:solidFill>
                  <a:srgbClr val="21145F"/>
                </a:solidFill>
              </a:defRPr>
            </a:lvl1pPr>
          </a:lstStyle>
          <a:p>
            <a:r>
              <a:rPr lang="en-SE" dirty="0"/>
              <a:t>Place image here</a:t>
            </a:r>
          </a:p>
        </p:txBody>
      </p:sp>
      <p:sp>
        <p:nvSpPr>
          <p:cNvPr id="3" name="Text Placeholder 16">
            <a:extLst>
              <a:ext uri="{FF2B5EF4-FFF2-40B4-BE49-F238E27FC236}">
                <a16:creationId xmlns:a16="http://schemas.microsoft.com/office/drawing/2014/main" id="{D6FE1F54-5E6A-C83A-C668-105B745710FE}"/>
              </a:ext>
            </a:extLst>
          </p:cNvPr>
          <p:cNvSpPr>
            <a:spLocks noGrp="1"/>
          </p:cNvSpPr>
          <p:nvPr>
            <p:ph type="body" sz="quarter" idx="16" hasCustomPrompt="1"/>
          </p:nvPr>
        </p:nvSpPr>
        <p:spPr>
          <a:xfrm>
            <a:off x="0" y="0"/>
            <a:ext cx="7306013" cy="2414907"/>
          </a:xfrm>
          <a:prstGeom prst="rect">
            <a:avLst/>
          </a:prstGeom>
        </p:spPr>
        <p:txBody>
          <a:bodyPr wrap="square" lIns="1188000" tIns="1188000" rIns="612000" bIns="180000">
            <a:spAutoFit/>
          </a:bodyPr>
          <a:lstStyle>
            <a:lvl1pPr marL="0" indent="0" algn="l">
              <a:buNone/>
              <a:defRPr sz="3600" b="1" i="0">
                <a:solidFill>
                  <a:schemeClr val="bg1"/>
                </a:solidFill>
                <a:latin typeface="Calibri" panose="020F0502020204030204" pitchFamily="34" charset="0"/>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Heading 2 (36 pt) </a:t>
            </a:r>
            <a:br>
              <a:rPr lang="en-US" dirty="0"/>
            </a:br>
            <a:r>
              <a:rPr lang="en-US" dirty="0"/>
              <a:t>Click to edit</a:t>
            </a:r>
          </a:p>
        </p:txBody>
      </p:sp>
      <p:sp>
        <p:nvSpPr>
          <p:cNvPr id="5" name="Text Placeholder 16">
            <a:extLst>
              <a:ext uri="{FF2B5EF4-FFF2-40B4-BE49-F238E27FC236}">
                <a16:creationId xmlns:a16="http://schemas.microsoft.com/office/drawing/2014/main" id="{FF7F984B-3B83-0659-A102-2C5B1DCE82B1}"/>
              </a:ext>
            </a:extLst>
          </p:cNvPr>
          <p:cNvSpPr>
            <a:spLocks noGrp="1"/>
          </p:cNvSpPr>
          <p:nvPr>
            <p:ph type="body" sz="quarter" idx="17" hasCustomPrompt="1"/>
          </p:nvPr>
        </p:nvSpPr>
        <p:spPr>
          <a:xfrm>
            <a:off x="-1" y="2414907"/>
            <a:ext cx="7306013" cy="1028313"/>
          </a:xfrm>
          <a:prstGeom prst="rect">
            <a:avLst/>
          </a:prstGeom>
        </p:spPr>
        <p:txBody>
          <a:bodyPr wrap="square" lIns="1188000" tIns="0" rIns="612000" bIns="360000">
            <a:spAutoFit/>
          </a:bodyPr>
          <a:lstStyle>
            <a:lvl1pPr marL="0" indent="0" algn="l">
              <a:buFont typeface="Arial" panose="020B0604020202020204" pitchFamily="34" charset="0"/>
              <a:buNone/>
              <a:defRPr sz="2400" b="0" i="0">
                <a:solidFill>
                  <a:schemeClr val="bg1"/>
                </a:solidFill>
                <a:latin typeface="+mn-lt"/>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Click to edit. Keep this text box in line with heading text box to maintain spacing</a:t>
            </a:r>
          </a:p>
        </p:txBody>
      </p:sp>
    </p:spTree>
    <p:extLst>
      <p:ext uri="{BB962C8B-B14F-4D97-AF65-F5344CB8AC3E}">
        <p14:creationId xmlns:p14="http://schemas.microsoft.com/office/powerpoint/2010/main" val="367863014"/>
      </p:ext>
    </p:extLst>
  </p:cSld>
  <p:clrMapOvr>
    <a:masterClrMapping/>
  </p:clrMapOvr>
  <p:extLst>
    <p:ext uri="{DCECCB84-F9BA-43D5-87BE-67443E8EF086}">
      <p15:sldGuideLst xmlns:p15="http://schemas.microsoft.com/office/powerpoint/2012/main">
        <p15:guide id="1" orient="horz" pos="3929" userDrawn="1">
          <p15:clr>
            <a:srgbClr val="FBAE40"/>
          </p15:clr>
        </p15:guide>
        <p15:guide id="3" pos="7287" userDrawn="1">
          <p15:clr>
            <a:srgbClr val="FBAE40"/>
          </p15:clr>
        </p15:guide>
        <p15:guide id="4" pos="393" userDrawn="1">
          <p15:clr>
            <a:srgbClr val="FBAE40"/>
          </p15:clr>
        </p15:guide>
        <p15:guide id="5" orient="horz" pos="39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 chart 0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 Placeholder 16">
            <a:extLst>
              <a:ext uri="{FF2B5EF4-FFF2-40B4-BE49-F238E27FC236}">
                <a16:creationId xmlns:a16="http://schemas.microsoft.com/office/drawing/2014/main" id="{40B27B08-627B-3294-A805-C93F56564EE5}"/>
              </a:ext>
            </a:extLst>
          </p:cNvPr>
          <p:cNvSpPr>
            <a:spLocks noGrp="1"/>
          </p:cNvSpPr>
          <p:nvPr>
            <p:ph type="body" sz="quarter" idx="11" hasCustomPrompt="1"/>
          </p:nvPr>
        </p:nvSpPr>
        <p:spPr>
          <a:xfrm>
            <a:off x="0" y="0"/>
            <a:ext cx="6096000" cy="1796930"/>
          </a:xfrm>
          <a:prstGeom prst="rect">
            <a:avLst/>
          </a:prstGeom>
        </p:spPr>
        <p:txBody>
          <a:bodyPr wrap="square" lIns="612000" tIns="612000" rIns="720000" bIns="180000">
            <a:spAutoFit/>
          </a:bodyPr>
          <a:lstStyle>
            <a:lvl1pPr marL="0" indent="0" algn="l">
              <a:buNone/>
              <a:defRPr sz="3600" b="1" i="0">
                <a:solidFill>
                  <a:schemeClr val="bg1"/>
                </a:solidFill>
                <a:latin typeface="Calibri" panose="020F0502020204030204" pitchFamily="34" charset="0"/>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Heading 2 (36 pt) </a:t>
            </a:r>
            <a:br>
              <a:rPr lang="en-US" dirty="0"/>
            </a:br>
            <a:r>
              <a:rPr lang="en-US" dirty="0"/>
              <a:t>Click to edit</a:t>
            </a:r>
          </a:p>
        </p:txBody>
      </p:sp>
      <p:sp>
        <p:nvSpPr>
          <p:cNvPr id="9" name="Text Placeholder 16">
            <a:extLst>
              <a:ext uri="{FF2B5EF4-FFF2-40B4-BE49-F238E27FC236}">
                <a16:creationId xmlns:a16="http://schemas.microsoft.com/office/drawing/2014/main" id="{D5D03AF4-E8E8-6DC9-9B06-E59EB015CF6A}"/>
              </a:ext>
            </a:extLst>
          </p:cNvPr>
          <p:cNvSpPr>
            <a:spLocks noGrp="1"/>
          </p:cNvSpPr>
          <p:nvPr>
            <p:ph type="body" sz="quarter" idx="12" hasCustomPrompt="1"/>
          </p:nvPr>
        </p:nvSpPr>
        <p:spPr>
          <a:xfrm>
            <a:off x="0" y="1796930"/>
            <a:ext cx="6096000" cy="1360712"/>
          </a:xfrm>
          <a:prstGeom prst="rect">
            <a:avLst/>
          </a:prstGeom>
        </p:spPr>
        <p:txBody>
          <a:bodyPr wrap="square" lIns="612000" tIns="0" rIns="720000" bIns="360000">
            <a:spAutoFit/>
          </a:bodyPr>
          <a:lstStyle>
            <a:lvl1pPr marL="342900" indent="-342900" algn="l">
              <a:buFontTx/>
              <a:buBlip>
                <a:blip r:embed="rId3"/>
              </a:buBlip>
              <a:defRPr sz="2400" b="0" i="0">
                <a:solidFill>
                  <a:schemeClr val="bg1"/>
                </a:solidFill>
                <a:latin typeface="+mn-lt"/>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Click to edit. Keep this text box in line with heading text box to maintain spacing</a:t>
            </a:r>
          </a:p>
        </p:txBody>
      </p:sp>
      <p:sp>
        <p:nvSpPr>
          <p:cNvPr id="2" name="Chart Placeholder 4">
            <a:extLst>
              <a:ext uri="{FF2B5EF4-FFF2-40B4-BE49-F238E27FC236}">
                <a16:creationId xmlns:a16="http://schemas.microsoft.com/office/drawing/2014/main" id="{7929552D-1155-B0D0-5BBE-A7E7393B1914}"/>
              </a:ext>
            </a:extLst>
          </p:cNvPr>
          <p:cNvSpPr>
            <a:spLocks noGrp="1"/>
          </p:cNvSpPr>
          <p:nvPr>
            <p:ph type="chart" sz="quarter" idx="10" hasCustomPrompt="1"/>
          </p:nvPr>
        </p:nvSpPr>
        <p:spPr>
          <a:xfrm>
            <a:off x="7355868" y="657225"/>
            <a:ext cx="3709007" cy="3708400"/>
          </a:xfrm>
          <a:prstGeom prst="rect">
            <a:avLst/>
          </a:prstGeom>
          <a:solidFill>
            <a:schemeClr val="bg1"/>
          </a:solidFill>
          <a:ln w="127000">
            <a:noFill/>
          </a:ln>
        </p:spPr>
        <p:txBody>
          <a:bodyPr tIns="1080000" rIns="90000"/>
          <a:lstStyle>
            <a:lvl1pPr marL="0" indent="0" algn="ctr">
              <a:buNone/>
              <a:defRPr>
                <a:solidFill>
                  <a:srgbClr val="EA002A"/>
                </a:solidFill>
              </a:defRPr>
            </a:lvl1pPr>
          </a:lstStyle>
          <a:p>
            <a:r>
              <a:rPr lang="en-SE" dirty="0"/>
              <a:t>Place your chart here</a:t>
            </a:r>
          </a:p>
        </p:txBody>
      </p:sp>
    </p:spTree>
    <p:extLst>
      <p:ext uri="{BB962C8B-B14F-4D97-AF65-F5344CB8AC3E}">
        <p14:creationId xmlns:p14="http://schemas.microsoft.com/office/powerpoint/2010/main" val="3344446969"/>
      </p:ext>
    </p:extLst>
  </p:cSld>
  <p:clrMapOvr>
    <a:masterClrMapping/>
  </p:clrMapOvr>
  <p:extLst>
    <p:ext uri="{DCECCB84-F9BA-43D5-87BE-67443E8EF086}">
      <p15:sldGuideLst xmlns:p15="http://schemas.microsoft.com/office/powerpoint/2012/main">
        <p15:guide id="1" orient="horz" pos="414" userDrawn="1">
          <p15:clr>
            <a:srgbClr val="FBAE40"/>
          </p15:clr>
        </p15:guide>
        <p15:guide id="2" pos="393" userDrawn="1">
          <p15:clr>
            <a:srgbClr val="FBAE40"/>
          </p15:clr>
        </p15:guide>
        <p15:guide id="3" pos="6970" userDrawn="1">
          <p15:clr>
            <a:srgbClr val="FBAE40"/>
          </p15:clr>
        </p15:guide>
        <p15:guide id="4" orient="horz" pos="275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 image 0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ubtitle 2">
            <a:extLst>
              <a:ext uri="{FF2B5EF4-FFF2-40B4-BE49-F238E27FC236}">
                <a16:creationId xmlns:a16="http://schemas.microsoft.com/office/drawing/2014/main" id="{177E46D7-7991-0DBA-9EF9-1A08BD1928C7}"/>
              </a:ext>
            </a:extLst>
          </p:cNvPr>
          <p:cNvSpPr txBox="1">
            <a:spLocks/>
          </p:cNvSpPr>
          <p:nvPr userDrawn="1"/>
        </p:nvSpPr>
        <p:spPr>
          <a:xfrm>
            <a:off x="-1" y="2596666"/>
            <a:ext cx="5875283" cy="3122632"/>
          </a:xfrm>
          <a:prstGeom prst="rect">
            <a:avLst/>
          </a:prstGeom>
        </p:spPr>
        <p:txBody>
          <a:bodyPr lIns="612000" tIns="0" rIns="612000" bIns="360000">
            <a:norm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rgbClr val="21145F"/>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2400" b="0" dirty="0">
              <a:latin typeface="+mn-lt"/>
            </a:endParaRPr>
          </a:p>
        </p:txBody>
      </p:sp>
      <p:sp>
        <p:nvSpPr>
          <p:cNvPr id="12" name="Text Placeholder 16">
            <a:extLst>
              <a:ext uri="{FF2B5EF4-FFF2-40B4-BE49-F238E27FC236}">
                <a16:creationId xmlns:a16="http://schemas.microsoft.com/office/drawing/2014/main" id="{4F8456EE-16BB-4137-462F-295BB5BBC22A}"/>
              </a:ext>
            </a:extLst>
          </p:cNvPr>
          <p:cNvSpPr>
            <a:spLocks noGrp="1"/>
          </p:cNvSpPr>
          <p:nvPr>
            <p:ph type="body" sz="quarter" idx="10" hasCustomPrompt="1"/>
          </p:nvPr>
        </p:nvSpPr>
        <p:spPr>
          <a:xfrm>
            <a:off x="4279900" y="0"/>
            <a:ext cx="7912100" cy="1734551"/>
          </a:xfrm>
          <a:prstGeom prst="rect">
            <a:avLst/>
          </a:prstGeom>
        </p:spPr>
        <p:txBody>
          <a:bodyPr wrap="square" lIns="612000" tIns="1007999" rIns="1440000" bIns="180000">
            <a:spAutoFit/>
          </a:bodyPr>
          <a:lstStyle>
            <a:lvl1pPr marL="0" indent="0" algn="l">
              <a:buNone/>
              <a:defRPr sz="3600" b="1" i="0">
                <a:solidFill>
                  <a:schemeClr val="bg1"/>
                </a:solidFill>
                <a:latin typeface="Calibri" panose="020F0502020204030204" pitchFamily="34" charset="0"/>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Heading 2 (36 pt) Click to edit</a:t>
            </a:r>
          </a:p>
        </p:txBody>
      </p:sp>
      <p:sp>
        <p:nvSpPr>
          <p:cNvPr id="3" name="Text Placeholder 16">
            <a:extLst>
              <a:ext uri="{FF2B5EF4-FFF2-40B4-BE49-F238E27FC236}">
                <a16:creationId xmlns:a16="http://schemas.microsoft.com/office/drawing/2014/main" id="{CBF60412-497B-67F8-D353-51A280BFA51C}"/>
              </a:ext>
            </a:extLst>
          </p:cNvPr>
          <p:cNvSpPr>
            <a:spLocks noGrp="1"/>
          </p:cNvSpPr>
          <p:nvPr>
            <p:ph type="body" sz="quarter" idx="12" hasCustomPrompt="1"/>
          </p:nvPr>
        </p:nvSpPr>
        <p:spPr>
          <a:xfrm>
            <a:off x="4279900" y="1734551"/>
            <a:ext cx="7912100" cy="2124095"/>
          </a:xfrm>
          <a:prstGeom prst="rect">
            <a:avLst/>
          </a:prstGeom>
        </p:spPr>
        <p:txBody>
          <a:bodyPr wrap="square" lIns="1440000" tIns="360000" rIns="1188000" bIns="720000">
            <a:spAutoFit/>
          </a:bodyPr>
          <a:lstStyle>
            <a:lvl1pPr marL="342900" indent="-342900" algn="l">
              <a:buFontTx/>
              <a:buBlip>
                <a:blip r:embed="rId3"/>
              </a:buBlip>
              <a:defRPr sz="2400" b="0" i="0">
                <a:solidFill>
                  <a:srgbClr val="21145F"/>
                </a:solidFill>
                <a:latin typeface="+mn-lt"/>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Click to edit. Keep this text box in line with heading text box to maintain spacing</a:t>
            </a:r>
          </a:p>
        </p:txBody>
      </p:sp>
      <p:sp>
        <p:nvSpPr>
          <p:cNvPr id="5" name="Picture Placeholder 4">
            <a:extLst>
              <a:ext uri="{FF2B5EF4-FFF2-40B4-BE49-F238E27FC236}">
                <a16:creationId xmlns:a16="http://schemas.microsoft.com/office/drawing/2014/main" id="{2695A41C-1B4C-4705-3F60-14EC0AB73481}"/>
              </a:ext>
            </a:extLst>
          </p:cNvPr>
          <p:cNvSpPr>
            <a:spLocks noGrp="1"/>
          </p:cNvSpPr>
          <p:nvPr>
            <p:ph type="pic" sz="quarter" idx="13" hasCustomPrompt="1"/>
          </p:nvPr>
        </p:nvSpPr>
        <p:spPr>
          <a:xfrm>
            <a:off x="-981607" y="1818667"/>
            <a:ext cx="6443999" cy="6443999"/>
          </a:xfrm>
          <a:prstGeom prst="ellipse">
            <a:avLst/>
          </a:prstGeom>
          <a:solidFill>
            <a:srgbClr val="21145F"/>
          </a:solidFill>
        </p:spPr>
        <p:txBody>
          <a:bodyPr tIns="972000" anchor="t" anchorCtr="1"/>
          <a:lstStyle>
            <a:lvl1pPr marL="0" indent="0">
              <a:buNone/>
              <a:defRPr>
                <a:solidFill>
                  <a:schemeClr val="bg1"/>
                </a:solidFill>
              </a:defRPr>
            </a:lvl1pPr>
          </a:lstStyle>
          <a:p>
            <a:r>
              <a:rPr lang="en-SE" dirty="0"/>
              <a:t>Place your image here</a:t>
            </a:r>
          </a:p>
        </p:txBody>
      </p:sp>
    </p:spTree>
    <p:extLst>
      <p:ext uri="{BB962C8B-B14F-4D97-AF65-F5344CB8AC3E}">
        <p14:creationId xmlns:p14="http://schemas.microsoft.com/office/powerpoint/2010/main" val="34319012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 image 0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886FEA56-D0AA-598C-4119-5D5C69F27332}"/>
              </a:ext>
            </a:extLst>
          </p:cNvPr>
          <p:cNvSpPr>
            <a:spLocks noGrp="1"/>
          </p:cNvSpPr>
          <p:nvPr>
            <p:ph type="pic" sz="quarter" idx="11" hasCustomPrompt="1"/>
          </p:nvPr>
        </p:nvSpPr>
        <p:spPr>
          <a:xfrm>
            <a:off x="-3" y="0"/>
            <a:ext cx="6096001" cy="6858000"/>
          </a:xfrm>
          <a:custGeom>
            <a:avLst/>
            <a:gdLst>
              <a:gd name="connsiteX0" fmla="*/ 0 w 6096001"/>
              <a:gd name="connsiteY0" fmla="*/ 0 h 6858000"/>
              <a:gd name="connsiteX1" fmla="*/ 6096001 w 6096001"/>
              <a:gd name="connsiteY1" fmla="*/ 0 h 6858000"/>
              <a:gd name="connsiteX2" fmla="*/ 6096001 w 6096001"/>
              <a:gd name="connsiteY2" fmla="*/ 6858000 h 6858000"/>
              <a:gd name="connsiteX3" fmla="*/ 0 w 6096001"/>
              <a:gd name="connsiteY3" fmla="*/ 6858000 h 6858000"/>
              <a:gd name="connsiteX4" fmla="*/ 0 w 6096001"/>
              <a:gd name="connsiteY4" fmla="*/ 6513851 h 6858000"/>
              <a:gd name="connsiteX5" fmla="*/ 2463800 w 6096001"/>
              <a:gd name="connsiteY5" fmla="*/ 6508778 h 6858000"/>
              <a:gd name="connsiteX6" fmla="*/ 3048000 w 6096001"/>
              <a:gd name="connsiteY6" fmla="*/ 5924578 h 6858000"/>
              <a:gd name="connsiteX7" fmla="*/ 2463800 w 6096001"/>
              <a:gd name="connsiteY7" fmla="*/ 5340378 h 6858000"/>
              <a:gd name="connsiteX8" fmla="*/ 0 w 6096001"/>
              <a:gd name="connsiteY8" fmla="*/ 5340378 h 6858000"/>
              <a:gd name="connsiteX0" fmla="*/ 0 w 6096001"/>
              <a:gd name="connsiteY0" fmla="*/ 0 h 6858000"/>
              <a:gd name="connsiteX1" fmla="*/ 6096001 w 6096001"/>
              <a:gd name="connsiteY1" fmla="*/ 0 h 6858000"/>
              <a:gd name="connsiteX2" fmla="*/ 6096001 w 6096001"/>
              <a:gd name="connsiteY2" fmla="*/ 6858000 h 6858000"/>
              <a:gd name="connsiteX3" fmla="*/ 0 w 6096001"/>
              <a:gd name="connsiteY3" fmla="*/ 6858000 h 6858000"/>
              <a:gd name="connsiteX4" fmla="*/ 0 w 6096001"/>
              <a:gd name="connsiteY4" fmla="*/ 6513851 h 6858000"/>
              <a:gd name="connsiteX5" fmla="*/ 2463800 w 6096001"/>
              <a:gd name="connsiteY5" fmla="*/ 6508778 h 6858000"/>
              <a:gd name="connsiteX6" fmla="*/ 3026019 w 6096001"/>
              <a:gd name="connsiteY6" fmla="*/ 5928974 h 6858000"/>
              <a:gd name="connsiteX7" fmla="*/ 2463800 w 6096001"/>
              <a:gd name="connsiteY7" fmla="*/ 5340378 h 6858000"/>
              <a:gd name="connsiteX8" fmla="*/ 0 w 6096001"/>
              <a:gd name="connsiteY8" fmla="*/ 5340378 h 6858000"/>
              <a:gd name="connsiteX9" fmla="*/ 0 w 6096001"/>
              <a:gd name="connsiteY9" fmla="*/ 0 h 6858000"/>
              <a:gd name="connsiteX0" fmla="*/ 0 w 6096001"/>
              <a:gd name="connsiteY0" fmla="*/ 0 h 6858000"/>
              <a:gd name="connsiteX1" fmla="*/ 6096001 w 6096001"/>
              <a:gd name="connsiteY1" fmla="*/ 0 h 6858000"/>
              <a:gd name="connsiteX2" fmla="*/ 6096001 w 6096001"/>
              <a:gd name="connsiteY2" fmla="*/ 6858000 h 6858000"/>
              <a:gd name="connsiteX3" fmla="*/ 0 w 6096001"/>
              <a:gd name="connsiteY3" fmla="*/ 6858000 h 6858000"/>
              <a:gd name="connsiteX4" fmla="*/ 0 w 6096001"/>
              <a:gd name="connsiteY4" fmla="*/ 6513851 h 6858000"/>
              <a:gd name="connsiteX5" fmla="*/ 2463800 w 6096001"/>
              <a:gd name="connsiteY5" fmla="*/ 6508778 h 6858000"/>
              <a:gd name="connsiteX6" fmla="*/ 3026019 w 6096001"/>
              <a:gd name="connsiteY6" fmla="*/ 5928974 h 6858000"/>
              <a:gd name="connsiteX7" fmla="*/ 2433027 w 6096001"/>
              <a:gd name="connsiteY7" fmla="*/ 5335981 h 6858000"/>
              <a:gd name="connsiteX8" fmla="*/ 0 w 6096001"/>
              <a:gd name="connsiteY8" fmla="*/ 5340378 h 6858000"/>
              <a:gd name="connsiteX9" fmla="*/ 0 w 6096001"/>
              <a:gd name="connsiteY9" fmla="*/ 0 h 6858000"/>
              <a:gd name="connsiteX0" fmla="*/ 0 w 6096001"/>
              <a:gd name="connsiteY0" fmla="*/ 0 h 6858000"/>
              <a:gd name="connsiteX1" fmla="*/ 6096001 w 6096001"/>
              <a:gd name="connsiteY1" fmla="*/ 0 h 6858000"/>
              <a:gd name="connsiteX2" fmla="*/ 6096001 w 6096001"/>
              <a:gd name="connsiteY2" fmla="*/ 6858000 h 6858000"/>
              <a:gd name="connsiteX3" fmla="*/ 0 w 6096001"/>
              <a:gd name="connsiteY3" fmla="*/ 6858000 h 6858000"/>
              <a:gd name="connsiteX4" fmla="*/ 0 w 6096001"/>
              <a:gd name="connsiteY4" fmla="*/ 6513851 h 6858000"/>
              <a:gd name="connsiteX5" fmla="*/ 2428631 w 6096001"/>
              <a:gd name="connsiteY5" fmla="*/ 6517571 h 6858000"/>
              <a:gd name="connsiteX6" fmla="*/ 3026019 w 6096001"/>
              <a:gd name="connsiteY6" fmla="*/ 5928974 h 6858000"/>
              <a:gd name="connsiteX7" fmla="*/ 2433027 w 6096001"/>
              <a:gd name="connsiteY7" fmla="*/ 5335981 h 6858000"/>
              <a:gd name="connsiteX8" fmla="*/ 0 w 6096001"/>
              <a:gd name="connsiteY8" fmla="*/ 5340378 h 6858000"/>
              <a:gd name="connsiteX9" fmla="*/ 0 w 6096001"/>
              <a:gd name="connsiteY9" fmla="*/ 0 h 6858000"/>
              <a:gd name="connsiteX0" fmla="*/ 0 w 6096001"/>
              <a:gd name="connsiteY0" fmla="*/ 0 h 6858000"/>
              <a:gd name="connsiteX1" fmla="*/ 6096001 w 6096001"/>
              <a:gd name="connsiteY1" fmla="*/ 0 h 6858000"/>
              <a:gd name="connsiteX2" fmla="*/ 6096001 w 6096001"/>
              <a:gd name="connsiteY2" fmla="*/ 6858000 h 6858000"/>
              <a:gd name="connsiteX3" fmla="*/ 0 w 6096001"/>
              <a:gd name="connsiteY3" fmla="*/ 6858000 h 6858000"/>
              <a:gd name="connsiteX4" fmla="*/ 0 w 6096001"/>
              <a:gd name="connsiteY4" fmla="*/ 6513851 h 6858000"/>
              <a:gd name="connsiteX5" fmla="*/ 2433027 w 6096001"/>
              <a:gd name="connsiteY5" fmla="*/ 6504382 h 6858000"/>
              <a:gd name="connsiteX6" fmla="*/ 3026019 w 6096001"/>
              <a:gd name="connsiteY6" fmla="*/ 5928974 h 6858000"/>
              <a:gd name="connsiteX7" fmla="*/ 2433027 w 6096001"/>
              <a:gd name="connsiteY7" fmla="*/ 5335981 h 6858000"/>
              <a:gd name="connsiteX8" fmla="*/ 0 w 6096001"/>
              <a:gd name="connsiteY8" fmla="*/ 5340378 h 6858000"/>
              <a:gd name="connsiteX9" fmla="*/ 0 w 6096001"/>
              <a:gd name="connsiteY9" fmla="*/ 0 h 6858000"/>
              <a:gd name="connsiteX0" fmla="*/ 0 w 6096001"/>
              <a:gd name="connsiteY0" fmla="*/ 0 h 6858000"/>
              <a:gd name="connsiteX1" fmla="*/ 6096001 w 6096001"/>
              <a:gd name="connsiteY1" fmla="*/ 0 h 6858000"/>
              <a:gd name="connsiteX2" fmla="*/ 6096001 w 6096001"/>
              <a:gd name="connsiteY2" fmla="*/ 6858000 h 6858000"/>
              <a:gd name="connsiteX3" fmla="*/ 0 w 6096001"/>
              <a:gd name="connsiteY3" fmla="*/ 6858000 h 6858000"/>
              <a:gd name="connsiteX4" fmla="*/ 0 w 6096001"/>
              <a:gd name="connsiteY4" fmla="*/ 6500662 h 6858000"/>
              <a:gd name="connsiteX5" fmla="*/ 2433027 w 6096001"/>
              <a:gd name="connsiteY5" fmla="*/ 6504382 h 6858000"/>
              <a:gd name="connsiteX6" fmla="*/ 3026019 w 6096001"/>
              <a:gd name="connsiteY6" fmla="*/ 5928974 h 6858000"/>
              <a:gd name="connsiteX7" fmla="*/ 2433027 w 6096001"/>
              <a:gd name="connsiteY7" fmla="*/ 5335981 h 6858000"/>
              <a:gd name="connsiteX8" fmla="*/ 0 w 6096001"/>
              <a:gd name="connsiteY8" fmla="*/ 5340378 h 6858000"/>
              <a:gd name="connsiteX9" fmla="*/ 0 w 6096001"/>
              <a:gd name="connsiteY9" fmla="*/ 0 h 6858000"/>
              <a:gd name="connsiteX0" fmla="*/ 0 w 6096001"/>
              <a:gd name="connsiteY0" fmla="*/ 0 h 6858000"/>
              <a:gd name="connsiteX1" fmla="*/ 6096001 w 6096001"/>
              <a:gd name="connsiteY1" fmla="*/ 0 h 6858000"/>
              <a:gd name="connsiteX2" fmla="*/ 6096001 w 6096001"/>
              <a:gd name="connsiteY2" fmla="*/ 6858000 h 6858000"/>
              <a:gd name="connsiteX3" fmla="*/ 0 w 6096001"/>
              <a:gd name="connsiteY3" fmla="*/ 6858000 h 6858000"/>
              <a:gd name="connsiteX4" fmla="*/ 8792 w 6096001"/>
              <a:gd name="connsiteY4" fmla="*/ 6491870 h 6858000"/>
              <a:gd name="connsiteX5" fmla="*/ 2433027 w 6096001"/>
              <a:gd name="connsiteY5" fmla="*/ 6504382 h 6858000"/>
              <a:gd name="connsiteX6" fmla="*/ 3026019 w 6096001"/>
              <a:gd name="connsiteY6" fmla="*/ 5928974 h 6858000"/>
              <a:gd name="connsiteX7" fmla="*/ 2433027 w 6096001"/>
              <a:gd name="connsiteY7" fmla="*/ 5335981 h 6858000"/>
              <a:gd name="connsiteX8" fmla="*/ 0 w 6096001"/>
              <a:gd name="connsiteY8" fmla="*/ 5340378 h 6858000"/>
              <a:gd name="connsiteX9" fmla="*/ 0 w 6096001"/>
              <a:gd name="connsiteY9" fmla="*/ 0 h 6858000"/>
              <a:gd name="connsiteX0" fmla="*/ 8792 w 6104793"/>
              <a:gd name="connsiteY0" fmla="*/ 0 h 6858000"/>
              <a:gd name="connsiteX1" fmla="*/ 6104793 w 6104793"/>
              <a:gd name="connsiteY1" fmla="*/ 0 h 6858000"/>
              <a:gd name="connsiteX2" fmla="*/ 6104793 w 6104793"/>
              <a:gd name="connsiteY2" fmla="*/ 6858000 h 6858000"/>
              <a:gd name="connsiteX3" fmla="*/ 8792 w 6104793"/>
              <a:gd name="connsiteY3" fmla="*/ 6858000 h 6858000"/>
              <a:gd name="connsiteX4" fmla="*/ 0 w 6104793"/>
              <a:gd name="connsiteY4" fmla="*/ 6491870 h 6858000"/>
              <a:gd name="connsiteX5" fmla="*/ 2441819 w 6104793"/>
              <a:gd name="connsiteY5" fmla="*/ 6504382 h 6858000"/>
              <a:gd name="connsiteX6" fmla="*/ 3034811 w 6104793"/>
              <a:gd name="connsiteY6" fmla="*/ 5928974 h 6858000"/>
              <a:gd name="connsiteX7" fmla="*/ 2441819 w 6104793"/>
              <a:gd name="connsiteY7" fmla="*/ 5335981 h 6858000"/>
              <a:gd name="connsiteX8" fmla="*/ 8792 w 6104793"/>
              <a:gd name="connsiteY8" fmla="*/ 5340378 h 6858000"/>
              <a:gd name="connsiteX9" fmla="*/ 8792 w 6104793"/>
              <a:gd name="connsiteY9" fmla="*/ 0 h 6858000"/>
              <a:gd name="connsiteX0" fmla="*/ 0 w 6096001"/>
              <a:gd name="connsiteY0" fmla="*/ 0 h 6858000"/>
              <a:gd name="connsiteX1" fmla="*/ 6096001 w 6096001"/>
              <a:gd name="connsiteY1" fmla="*/ 0 h 6858000"/>
              <a:gd name="connsiteX2" fmla="*/ 6096001 w 6096001"/>
              <a:gd name="connsiteY2" fmla="*/ 6858000 h 6858000"/>
              <a:gd name="connsiteX3" fmla="*/ 0 w 6096001"/>
              <a:gd name="connsiteY3" fmla="*/ 6858000 h 6858000"/>
              <a:gd name="connsiteX4" fmla="*/ 4397 w 6096001"/>
              <a:gd name="connsiteY4" fmla="*/ 6491870 h 6858000"/>
              <a:gd name="connsiteX5" fmla="*/ 2433027 w 6096001"/>
              <a:gd name="connsiteY5" fmla="*/ 6504382 h 6858000"/>
              <a:gd name="connsiteX6" fmla="*/ 3026019 w 6096001"/>
              <a:gd name="connsiteY6" fmla="*/ 5928974 h 6858000"/>
              <a:gd name="connsiteX7" fmla="*/ 2433027 w 6096001"/>
              <a:gd name="connsiteY7" fmla="*/ 5335981 h 6858000"/>
              <a:gd name="connsiteX8" fmla="*/ 0 w 6096001"/>
              <a:gd name="connsiteY8" fmla="*/ 5340378 h 6858000"/>
              <a:gd name="connsiteX9" fmla="*/ 0 w 6096001"/>
              <a:gd name="connsiteY9"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96001" h="6858000">
                <a:moveTo>
                  <a:pt x="0" y="0"/>
                </a:moveTo>
                <a:lnTo>
                  <a:pt x="6096001" y="0"/>
                </a:lnTo>
                <a:lnTo>
                  <a:pt x="6096001" y="6858000"/>
                </a:lnTo>
                <a:lnTo>
                  <a:pt x="0" y="6858000"/>
                </a:lnTo>
                <a:cubicBezTo>
                  <a:pt x="1466" y="6735957"/>
                  <a:pt x="2931" y="6613913"/>
                  <a:pt x="4397" y="6491870"/>
                </a:cubicBezTo>
                <a:lnTo>
                  <a:pt x="2433027" y="6504382"/>
                </a:lnTo>
                <a:cubicBezTo>
                  <a:pt x="2755672" y="6504382"/>
                  <a:pt x="3026019" y="6251619"/>
                  <a:pt x="3026019" y="5928974"/>
                </a:cubicBezTo>
                <a:cubicBezTo>
                  <a:pt x="3026019" y="5606329"/>
                  <a:pt x="2755672" y="5335981"/>
                  <a:pt x="2433027" y="5335981"/>
                </a:cubicBezTo>
                <a:lnTo>
                  <a:pt x="0" y="5340378"/>
                </a:lnTo>
                <a:lnTo>
                  <a:pt x="0" y="0"/>
                </a:lnTo>
                <a:close/>
              </a:path>
            </a:pathLst>
          </a:custGeom>
          <a:solidFill>
            <a:schemeClr val="bg1"/>
          </a:solidFill>
        </p:spPr>
        <p:txBody>
          <a:bodyPr wrap="square" tIns="1764000">
            <a:noAutofit/>
          </a:bodyPr>
          <a:lstStyle>
            <a:lvl1pPr marL="0" indent="0" algn="ctr">
              <a:buNone/>
              <a:defRPr>
                <a:solidFill>
                  <a:srgbClr val="21145F"/>
                </a:solidFill>
              </a:defRPr>
            </a:lvl1pPr>
          </a:lstStyle>
          <a:p>
            <a:r>
              <a:rPr lang="en-SE" dirty="0"/>
              <a:t>Place your image here</a:t>
            </a:r>
          </a:p>
        </p:txBody>
      </p:sp>
      <p:sp>
        <p:nvSpPr>
          <p:cNvPr id="11" name="Subtitle 2">
            <a:extLst>
              <a:ext uri="{FF2B5EF4-FFF2-40B4-BE49-F238E27FC236}">
                <a16:creationId xmlns:a16="http://schemas.microsoft.com/office/drawing/2014/main" id="{177E46D7-7991-0DBA-9EF9-1A08BD1928C7}"/>
              </a:ext>
            </a:extLst>
          </p:cNvPr>
          <p:cNvSpPr txBox="1">
            <a:spLocks/>
          </p:cNvSpPr>
          <p:nvPr userDrawn="1"/>
        </p:nvSpPr>
        <p:spPr>
          <a:xfrm>
            <a:off x="-1" y="2596666"/>
            <a:ext cx="5875283" cy="3122632"/>
          </a:xfrm>
          <a:prstGeom prst="rect">
            <a:avLst/>
          </a:prstGeom>
        </p:spPr>
        <p:txBody>
          <a:bodyPr lIns="612000" tIns="0" rIns="612000" bIns="360000">
            <a:norm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rgbClr val="21145F"/>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2400" b="0" dirty="0">
              <a:latin typeface="+mn-lt"/>
            </a:endParaRPr>
          </a:p>
        </p:txBody>
      </p:sp>
      <p:sp>
        <p:nvSpPr>
          <p:cNvPr id="12" name="Text Placeholder 16">
            <a:extLst>
              <a:ext uri="{FF2B5EF4-FFF2-40B4-BE49-F238E27FC236}">
                <a16:creationId xmlns:a16="http://schemas.microsoft.com/office/drawing/2014/main" id="{4F8456EE-16BB-4137-462F-295BB5BBC22A}"/>
              </a:ext>
            </a:extLst>
          </p:cNvPr>
          <p:cNvSpPr>
            <a:spLocks noGrp="1"/>
          </p:cNvSpPr>
          <p:nvPr>
            <p:ph type="body" sz="quarter" idx="10" hasCustomPrompt="1"/>
          </p:nvPr>
        </p:nvSpPr>
        <p:spPr>
          <a:xfrm>
            <a:off x="6096000" y="1"/>
            <a:ext cx="6089101" cy="1796930"/>
          </a:xfrm>
          <a:prstGeom prst="rect">
            <a:avLst/>
          </a:prstGeom>
        </p:spPr>
        <p:txBody>
          <a:bodyPr wrap="square" lIns="612000" tIns="612000" rIns="612000" bIns="180000">
            <a:spAutoFit/>
          </a:bodyPr>
          <a:lstStyle>
            <a:lvl1pPr marL="0" indent="0" algn="l">
              <a:buNone/>
              <a:defRPr sz="3600" b="1" i="0">
                <a:solidFill>
                  <a:schemeClr val="bg1"/>
                </a:solidFill>
                <a:latin typeface="Calibri" panose="020F0502020204030204" pitchFamily="34" charset="0"/>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Heading 2 (36 pt) </a:t>
            </a:r>
            <a:br>
              <a:rPr lang="en-US" dirty="0"/>
            </a:br>
            <a:r>
              <a:rPr lang="en-US" dirty="0"/>
              <a:t>Click to edit</a:t>
            </a:r>
          </a:p>
        </p:txBody>
      </p:sp>
      <p:sp>
        <p:nvSpPr>
          <p:cNvPr id="2" name="Text Placeholder 16">
            <a:extLst>
              <a:ext uri="{FF2B5EF4-FFF2-40B4-BE49-F238E27FC236}">
                <a16:creationId xmlns:a16="http://schemas.microsoft.com/office/drawing/2014/main" id="{33D3462D-7719-E9BB-6E64-262D8ACB955D}"/>
              </a:ext>
            </a:extLst>
          </p:cNvPr>
          <p:cNvSpPr>
            <a:spLocks noGrp="1"/>
          </p:cNvSpPr>
          <p:nvPr>
            <p:ph type="body" sz="quarter" idx="12" hasCustomPrompt="1"/>
          </p:nvPr>
        </p:nvSpPr>
        <p:spPr>
          <a:xfrm>
            <a:off x="6096001" y="1796931"/>
            <a:ext cx="6089100" cy="1397063"/>
          </a:xfrm>
          <a:prstGeom prst="rect">
            <a:avLst/>
          </a:prstGeom>
        </p:spPr>
        <p:txBody>
          <a:bodyPr wrap="square" lIns="612000" tIns="0" rIns="612000" bIns="360000">
            <a:spAutoFit/>
          </a:bodyPr>
          <a:lstStyle>
            <a:lvl1pPr marL="342900" indent="-342900" algn="l">
              <a:buFontTx/>
              <a:buBlip>
                <a:blip r:embed="rId3"/>
              </a:buBlip>
              <a:defRPr sz="2400" b="0" i="0">
                <a:solidFill>
                  <a:schemeClr val="bg1"/>
                </a:solidFill>
                <a:latin typeface="+mn-lt"/>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Click to edit. Keep this text box in line with heading text box to maintain spacing</a:t>
            </a:r>
          </a:p>
        </p:txBody>
      </p:sp>
    </p:spTree>
    <p:extLst>
      <p:ext uri="{BB962C8B-B14F-4D97-AF65-F5344CB8AC3E}">
        <p14:creationId xmlns:p14="http://schemas.microsoft.com/office/powerpoint/2010/main" val="419915243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Slide 0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ubtitle 2">
            <a:extLst>
              <a:ext uri="{FF2B5EF4-FFF2-40B4-BE49-F238E27FC236}">
                <a16:creationId xmlns:a16="http://schemas.microsoft.com/office/drawing/2014/main" id="{177E46D7-7991-0DBA-9EF9-1A08BD1928C7}"/>
              </a:ext>
            </a:extLst>
          </p:cNvPr>
          <p:cNvSpPr txBox="1">
            <a:spLocks/>
          </p:cNvSpPr>
          <p:nvPr userDrawn="1"/>
        </p:nvSpPr>
        <p:spPr>
          <a:xfrm>
            <a:off x="-1" y="2596666"/>
            <a:ext cx="5875283" cy="3122632"/>
          </a:xfrm>
          <a:prstGeom prst="rect">
            <a:avLst/>
          </a:prstGeom>
        </p:spPr>
        <p:txBody>
          <a:bodyPr lIns="612000" tIns="0" rIns="612000" bIns="360000">
            <a:norm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rgbClr val="21145F"/>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2400" b="0" dirty="0">
              <a:latin typeface="+mn-lt"/>
            </a:endParaRPr>
          </a:p>
        </p:txBody>
      </p:sp>
      <p:sp>
        <p:nvSpPr>
          <p:cNvPr id="9" name="Text Placeholder 16">
            <a:extLst>
              <a:ext uri="{FF2B5EF4-FFF2-40B4-BE49-F238E27FC236}">
                <a16:creationId xmlns:a16="http://schemas.microsoft.com/office/drawing/2014/main" id="{04923673-4503-ED69-FB8F-DB3CD534232C}"/>
              </a:ext>
            </a:extLst>
          </p:cNvPr>
          <p:cNvSpPr>
            <a:spLocks noGrp="1"/>
          </p:cNvSpPr>
          <p:nvPr>
            <p:ph type="body" sz="quarter" idx="10" hasCustomPrompt="1"/>
          </p:nvPr>
        </p:nvSpPr>
        <p:spPr>
          <a:xfrm>
            <a:off x="0" y="0"/>
            <a:ext cx="12192000" cy="1879957"/>
          </a:xfrm>
          <a:prstGeom prst="rect">
            <a:avLst/>
          </a:prstGeom>
        </p:spPr>
        <p:txBody>
          <a:bodyPr wrap="square" lIns="1188000" tIns="1188000" rIns="1188000" bIns="180000">
            <a:spAutoFit/>
          </a:bodyPr>
          <a:lstStyle>
            <a:lvl1pPr marL="0" indent="0" algn="l">
              <a:buNone/>
              <a:defRPr sz="3600" b="1" i="0">
                <a:solidFill>
                  <a:srgbClr val="21145F"/>
                </a:solidFill>
                <a:latin typeface="Calibri" panose="020F0502020204030204" pitchFamily="34" charset="0"/>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Heading 2 (36 pt) Click to edit</a:t>
            </a:r>
          </a:p>
        </p:txBody>
      </p:sp>
      <p:sp>
        <p:nvSpPr>
          <p:cNvPr id="10" name="Text Placeholder 16">
            <a:extLst>
              <a:ext uri="{FF2B5EF4-FFF2-40B4-BE49-F238E27FC236}">
                <a16:creationId xmlns:a16="http://schemas.microsoft.com/office/drawing/2014/main" id="{38989A72-0C2E-124C-EA20-FB2212D66A11}"/>
              </a:ext>
            </a:extLst>
          </p:cNvPr>
          <p:cNvSpPr>
            <a:spLocks noGrp="1"/>
          </p:cNvSpPr>
          <p:nvPr>
            <p:ph type="body" sz="quarter" idx="12" hasCustomPrompt="1"/>
          </p:nvPr>
        </p:nvSpPr>
        <p:spPr>
          <a:xfrm>
            <a:off x="0" y="1879957"/>
            <a:ext cx="12192000" cy="1028313"/>
          </a:xfrm>
          <a:prstGeom prst="rect">
            <a:avLst/>
          </a:prstGeom>
        </p:spPr>
        <p:txBody>
          <a:bodyPr wrap="square" lIns="1188000" tIns="0" rIns="1188000" bIns="360000">
            <a:spAutoFit/>
          </a:bodyPr>
          <a:lstStyle>
            <a:lvl1pPr marL="0" indent="0" algn="l">
              <a:buFontTx/>
              <a:buNone/>
              <a:defRPr sz="2400" b="0" i="0">
                <a:solidFill>
                  <a:srgbClr val="21145F"/>
                </a:solidFill>
                <a:latin typeface="+mn-lt"/>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Click to edit. Keep all these text boxes in line with previous text box to maintain spacing</a:t>
            </a:r>
          </a:p>
        </p:txBody>
      </p:sp>
      <p:sp>
        <p:nvSpPr>
          <p:cNvPr id="12" name="Text Placeholder 16">
            <a:extLst>
              <a:ext uri="{FF2B5EF4-FFF2-40B4-BE49-F238E27FC236}">
                <a16:creationId xmlns:a16="http://schemas.microsoft.com/office/drawing/2014/main" id="{0098CFDD-C772-EF07-1AEA-940586183B15}"/>
              </a:ext>
            </a:extLst>
          </p:cNvPr>
          <p:cNvSpPr>
            <a:spLocks noGrp="1"/>
          </p:cNvSpPr>
          <p:nvPr>
            <p:ph type="body" sz="quarter" idx="13" hasCustomPrompt="1"/>
          </p:nvPr>
        </p:nvSpPr>
        <p:spPr>
          <a:xfrm>
            <a:off x="-2" y="2908270"/>
            <a:ext cx="12192000" cy="514157"/>
          </a:xfrm>
          <a:prstGeom prst="rect">
            <a:avLst/>
          </a:prstGeom>
        </p:spPr>
        <p:txBody>
          <a:bodyPr wrap="square" lIns="1188000" tIns="0" rIns="1188000" bIns="180000">
            <a:spAutoFit/>
          </a:bodyPr>
          <a:lstStyle>
            <a:lvl1pPr marL="0" indent="0" algn="l">
              <a:buNone/>
              <a:defRPr sz="2400" b="1" i="0">
                <a:solidFill>
                  <a:srgbClr val="21145F"/>
                </a:solidFill>
                <a:latin typeface="Calibri" panose="020F0502020204030204" pitchFamily="34" charset="0"/>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Heading 3 (24 pt) Click to edit</a:t>
            </a:r>
          </a:p>
        </p:txBody>
      </p:sp>
      <p:sp>
        <p:nvSpPr>
          <p:cNvPr id="13" name="Text Placeholder 16">
            <a:extLst>
              <a:ext uri="{FF2B5EF4-FFF2-40B4-BE49-F238E27FC236}">
                <a16:creationId xmlns:a16="http://schemas.microsoft.com/office/drawing/2014/main" id="{6D9E9416-2FB6-12AD-C268-09D5B93C6B01}"/>
              </a:ext>
            </a:extLst>
          </p:cNvPr>
          <p:cNvSpPr>
            <a:spLocks noGrp="1"/>
          </p:cNvSpPr>
          <p:nvPr>
            <p:ph type="body" sz="quarter" idx="14" hasCustomPrompt="1"/>
          </p:nvPr>
        </p:nvSpPr>
        <p:spPr>
          <a:xfrm>
            <a:off x="-4" y="3422426"/>
            <a:ext cx="12192000" cy="1028313"/>
          </a:xfrm>
          <a:prstGeom prst="rect">
            <a:avLst/>
          </a:prstGeom>
        </p:spPr>
        <p:txBody>
          <a:bodyPr wrap="square" lIns="1188000" tIns="0" rIns="1188000" bIns="360000">
            <a:spAutoFit/>
          </a:bodyPr>
          <a:lstStyle>
            <a:lvl1pPr marL="0" indent="0" algn="l">
              <a:buFont typeface="Arial" panose="020B0604020202020204" pitchFamily="34" charset="0"/>
              <a:buNone/>
              <a:defRPr sz="2400" b="0" i="0">
                <a:solidFill>
                  <a:srgbClr val="21145F"/>
                </a:solidFill>
                <a:latin typeface="+mn-lt"/>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Click to edit. Keep this text box in line with heading text box to maintain spacing</a:t>
            </a:r>
          </a:p>
        </p:txBody>
      </p:sp>
    </p:spTree>
    <p:extLst>
      <p:ext uri="{BB962C8B-B14F-4D97-AF65-F5344CB8AC3E}">
        <p14:creationId xmlns:p14="http://schemas.microsoft.com/office/powerpoint/2010/main" val="36050833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226"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Slide 01 +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ubtitle 2">
            <a:extLst>
              <a:ext uri="{FF2B5EF4-FFF2-40B4-BE49-F238E27FC236}">
                <a16:creationId xmlns:a16="http://schemas.microsoft.com/office/drawing/2014/main" id="{177E46D7-7991-0DBA-9EF9-1A08BD1928C7}"/>
              </a:ext>
            </a:extLst>
          </p:cNvPr>
          <p:cNvSpPr txBox="1">
            <a:spLocks/>
          </p:cNvSpPr>
          <p:nvPr userDrawn="1"/>
        </p:nvSpPr>
        <p:spPr>
          <a:xfrm>
            <a:off x="-1" y="2596666"/>
            <a:ext cx="5875283" cy="3122632"/>
          </a:xfrm>
          <a:prstGeom prst="rect">
            <a:avLst/>
          </a:prstGeom>
        </p:spPr>
        <p:txBody>
          <a:bodyPr lIns="612000" tIns="0" rIns="612000" bIns="360000">
            <a:normAutofit/>
          </a:bodyPr>
          <a:lstStyle>
            <a:lvl1pPr marL="0" indent="0" algn="l" defTabSz="914400" rtl="0" eaLnBrk="1" latinLnBrk="0" hangingPunct="1">
              <a:lnSpc>
                <a:spcPct val="90000"/>
              </a:lnSpc>
              <a:spcBef>
                <a:spcPts val="1000"/>
              </a:spcBef>
              <a:buFont typeface="Arial" panose="020B0604020202020204" pitchFamily="34" charset="0"/>
              <a:buNone/>
              <a:defRPr sz="3200" b="1" kern="1200">
                <a:solidFill>
                  <a:srgbClr val="21145F"/>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2400" b="0" dirty="0">
              <a:latin typeface="+mn-lt"/>
            </a:endParaRPr>
          </a:p>
        </p:txBody>
      </p:sp>
      <p:sp>
        <p:nvSpPr>
          <p:cNvPr id="9" name="Text Placeholder 16">
            <a:extLst>
              <a:ext uri="{FF2B5EF4-FFF2-40B4-BE49-F238E27FC236}">
                <a16:creationId xmlns:a16="http://schemas.microsoft.com/office/drawing/2014/main" id="{04923673-4503-ED69-FB8F-DB3CD534232C}"/>
              </a:ext>
            </a:extLst>
          </p:cNvPr>
          <p:cNvSpPr>
            <a:spLocks noGrp="1"/>
          </p:cNvSpPr>
          <p:nvPr>
            <p:ph type="body" sz="quarter" idx="10" hasCustomPrompt="1"/>
          </p:nvPr>
        </p:nvSpPr>
        <p:spPr>
          <a:xfrm>
            <a:off x="0" y="0"/>
            <a:ext cx="12192000" cy="1879957"/>
          </a:xfrm>
          <a:prstGeom prst="rect">
            <a:avLst/>
          </a:prstGeom>
        </p:spPr>
        <p:txBody>
          <a:bodyPr wrap="square" lIns="1188000" tIns="1188000" rIns="2412000" bIns="180000">
            <a:spAutoFit/>
          </a:bodyPr>
          <a:lstStyle>
            <a:lvl1pPr marL="0" indent="0" algn="l">
              <a:buNone/>
              <a:defRPr sz="3600" b="1" i="0">
                <a:solidFill>
                  <a:srgbClr val="21145F"/>
                </a:solidFill>
                <a:latin typeface="Calibri" panose="020F0502020204030204" pitchFamily="34" charset="0"/>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Heading 2 (36 pt) Click to edit</a:t>
            </a:r>
          </a:p>
        </p:txBody>
      </p:sp>
      <p:sp>
        <p:nvSpPr>
          <p:cNvPr id="10" name="Text Placeholder 16">
            <a:extLst>
              <a:ext uri="{FF2B5EF4-FFF2-40B4-BE49-F238E27FC236}">
                <a16:creationId xmlns:a16="http://schemas.microsoft.com/office/drawing/2014/main" id="{38989A72-0C2E-124C-EA20-FB2212D66A11}"/>
              </a:ext>
            </a:extLst>
          </p:cNvPr>
          <p:cNvSpPr>
            <a:spLocks noGrp="1"/>
          </p:cNvSpPr>
          <p:nvPr>
            <p:ph type="body" sz="quarter" idx="12" hasCustomPrompt="1"/>
          </p:nvPr>
        </p:nvSpPr>
        <p:spPr>
          <a:xfrm>
            <a:off x="0" y="1879957"/>
            <a:ext cx="12192000" cy="1028313"/>
          </a:xfrm>
          <a:prstGeom prst="rect">
            <a:avLst/>
          </a:prstGeom>
        </p:spPr>
        <p:txBody>
          <a:bodyPr wrap="square" lIns="1188000" tIns="0" rIns="2412000" bIns="360000">
            <a:spAutoFit/>
          </a:bodyPr>
          <a:lstStyle>
            <a:lvl1pPr marL="0" indent="0" algn="l">
              <a:buFontTx/>
              <a:buNone/>
              <a:defRPr sz="2400" b="0" i="0">
                <a:solidFill>
                  <a:srgbClr val="21145F"/>
                </a:solidFill>
                <a:latin typeface="+mn-lt"/>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Click to edit. Keep all these text boxes in line with previous text box to maintain spacing</a:t>
            </a:r>
          </a:p>
        </p:txBody>
      </p:sp>
      <p:sp>
        <p:nvSpPr>
          <p:cNvPr id="12" name="Text Placeholder 16">
            <a:extLst>
              <a:ext uri="{FF2B5EF4-FFF2-40B4-BE49-F238E27FC236}">
                <a16:creationId xmlns:a16="http://schemas.microsoft.com/office/drawing/2014/main" id="{0098CFDD-C772-EF07-1AEA-940586183B15}"/>
              </a:ext>
            </a:extLst>
          </p:cNvPr>
          <p:cNvSpPr>
            <a:spLocks noGrp="1"/>
          </p:cNvSpPr>
          <p:nvPr>
            <p:ph type="body" sz="quarter" idx="13" hasCustomPrompt="1"/>
          </p:nvPr>
        </p:nvSpPr>
        <p:spPr>
          <a:xfrm>
            <a:off x="-2" y="2908270"/>
            <a:ext cx="12192000" cy="514157"/>
          </a:xfrm>
          <a:prstGeom prst="rect">
            <a:avLst/>
          </a:prstGeom>
        </p:spPr>
        <p:txBody>
          <a:bodyPr wrap="square" lIns="1188000" tIns="0" rIns="1188000" bIns="180000">
            <a:spAutoFit/>
          </a:bodyPr>
          <a:lstStyle>
            <a:lvl1pPr marL="0" indent="0" algn="l">
              <a:buNone/>
              <a:defRPr sz="2400" b="1" i="0">
                <a:solidFill>
                  <a:srgbClr val="21145F"/>
                </a:solidFill>
                <a:latin typeface="Calibri" panose="020F0502020204030204" pitchFamily="34" charset="0"/>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Heading 3 (24 pt) Click to edit</a:t>
            </a:r>
          </a:p>
        </p:txBody>
      </p:sp>
      <p:sp>
        <p:nvSpPr>
          <p:cNvPr id="13" name="Text Placeholder 16">
            <a:extLst>
              <a:ext uri="{FF2B5EF4-FFF2-40B4-BE49-F238E27FC236}">
                <a16:creationId xmlns:a16="http://schemas.microsoft.com/office/drawing/2014/main" id="{6D9E9416-2FB6-12AD-C268-09D5B93C6B01}"/>
              </a:ext>
            </a:extLst>
          </p:cNvPr>
          <p:cNvSpPr>
            <a:spLocks noGrp="1"/>
          </p:cNvSpPr>
          <p:nvPr>
            <p:ph type="body" sz="quarter" idx="14" hasCustomPrompt="1"/>
          </p:nvPr>
        </p:nvSpPr>
        <p:spPr>
          <a:xfrm>
            <a:off x="-4" y="3422426"/>
            <a:ext cx="12192000" cy="1028313"/>
          </a:xfrm>
          <a:prstGeom prst="rect">
            <a:avLst/>
          </a:prstGeom>
        </p:spPr>
        <p:txBody>
          <a:bodyPr wrap="square" lIns="1188000" tIns="0" rIns="1188000" bIns="360000">
            <a:spAutoFit/>
          </a:bodyPr>
          <a:lstStyle>
            <a:lvl1pPr marL="0" indent="0" algn="l">
              <a:buFont typeface="Arial" panose="020B0604020202020204" pitchFamily="34" charset="0"/>
              <a:buNone/>
              <a:defRPr sz="2400" b="0" i="0">
                <a:solidFill>
                  <a:srgbClr val="21145F"/>
                </a:solidFill>
                <a:latin typeface="+mn-lt"/>
                <a:cs typeface="Calibri" panose="020F0502020204030204" pitchFamily="34" charset="0"/>
              </a:defRPr>
            </a:lvl1pPr>
            <a:lvl2pPr marL="457200" indent="0" algn="r">
              <a:buNone/>
              <a:defRPr>
                <a:solidFill>
                  <a:schemeClr val="bg1"/>
                </a:solidFill>
              </a:defRPr>
            </a:lvl2pPr>
            <a:lvl3pPr marL="914400" indent="0" algn="r">
              <a:buNone/>
              <a:defRPr>
                <a:solidFill>
                  <a:schemeClr val="bg1"/>
                </a:solidFill>
              </a:defRPr>
            </a:lvl3pPr>
            <a:lvl4pPr marL="1371600" indent="0" algn="r">
              <a:buNone/>
              <a:defRPr>
                <a:solidFill>
                  <a:schemeClr val="bg1"/>
                </a:solidFill>
              </a:defRPr>
            </a:lvl4pPr>
            <a:lvl5pPr marL="1828800" indent="0" algn="r">
              <a:buNone/>
              <a:defRPr>
                <a:solidFill>
                  <a:schemeClr val="bg1"/>
                </a:solidFill>
              </a:defRPr>
            </a:lvl5pPr>
          </a:lstStyle>
          <a:p>
            <a:pPr lvl="0"/>
            <a:r>
              <a:rPr lang="en-US" dirty="0"/>
              <a:t>Click to edit. Keep this text box in line with heading text box to maintain spacing</a:t>
            </a:r>
          </a:p>
        </p:txBody>
      </p:sp>
      <p:sp>
        <p:nvSpPr>
          <p:cNvPr id="4" name="Picture Placeholder 3">
            <a:extLst>
              <a:ext uri="{FF2B5EF4-FFF2-40B4-BE49-F238E27FC236}">
                <a16:creationId xmlns:a16="http://schemas.microsoft.com/office/drawing/2014/main" id="{5386AB9D-A4EE-B3B6-2ABE-6E898A620820}"/>
              </a:ext>
            </a:extLst>
          </p:cNvPr>
          <p:cNvSpPr>
            <a:spLocks noGrp="1"/>
          </p:cNvSpPr>
          <p:nvPr>
            <p:ph type="pic" sz="quarter" idx="15" hasCustomPrompt="1"/>
          </p:nvPr>
        </p:nvSpPr>
        <p:spPr>
          <a:xfrm>
            <a:off x="9746543" y="-435504"/>
            <a:ext cx="2936189" cy="2936189"/>
          </a:xfrm>
          <a:prstGeom prst="ellipse">
            <a:avLst/>
          </a:prstGeom>
          <a:noFill/>
        </p:spPr>
        <p:txBody>
          <a:bodyPr lIns="0" tIns="251999" rIns="288000"/>
          <a:lstStyle>
            <a:lvl1pPr marL="0" indent="0" algn="ctr">
              <a:buNone/>
              <a:defRPr/>
            </a:lvl1pPr>
          </a:lstStyle>
          <a:p>
            <a:r>
              <a:rPr lang="en-SE" dirty="0"/>
              <a:t>Place image here or remove this placeholder</a:t>
            </a:r>
          </a:p>
        </p:txBody>
      </p:sp>
    </p:spTree>
    <p:extLst>
      <p:ext uri="{BB962C8B-B14F-4D97-AF65-F5344CB8AC3E}">
        <p14:creationId xmlns:p14="http://schemas.microsoft.com/office/powerpoint/2010/main" val="42688567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226"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2061383"/>
      </p:ext>
    </p:extLst>
  </p:cSld>
  <p:clrMap bg1="lt1" tx1="dk1" bg2="lt2" tx2="dk2" accent1="accent1" accent2="accent2" accent3="accent3" accent4="accent4" accent5="accent5" accent6="accent6" hlink="hlink" folHlink="folHlink"/>
  <p:sldLayoutIdLst>
    <p:sldLayoutId id="2147483667" r:id="rId1"/>
    <p:sldLayoutId id="2147483699" r:id="rId2"/>
    <p:sldLayoutId id="2147483671" r:id="rId3"/>
    <p:sldLayoutId id="2147483672" r:id="rId4"/>
    <p:sldLayoutId id="2147483692" r:id="rId5"/>
    <p:sldLayoutId id="2147483694" r:id="rId6"/>
    <p:sldLayoutId id="2147483695" r:id="rId7"/>
    <p:sldLayoutId id="2147483701" r:id="rId8"/>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lintel.org/lindzen-and-happer-on-joe-rogan-money-is-the-most-important-factor-in-climate-madness/"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https://www.climaterealityproject.org/blog/climate-denial-machine-how-fossil-fuel-industry-blocks-climate-action"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solarsupportsukraine.org/"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10.jpg"/><Relationship Id="rId5" Type="http://schemas.openxmlformats.org/officeDocument/2006/relationships/hyperlink" Target="https://eukeducation.org.uk/our-programmes/climate-schools-programme/climate-schools-programme-resources-and-lesson-plans/?pageSize=12&amp;filters.subject=2561" TargetMode="External"/><Relationship Id="rId4" Type="http://schemas.openxmlformats.org/officeDocument/2006/relationships/hyperlink" Target="https://eciu.net/media/press-releases/2024/patriotic-pumps-heat-pumps-to-run-mainly-on-british-energy-as-boilers-set-to-be-heavily-dependent-on-imports"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drawdown.org/explorer" TargetMode="External"/><Relationship Id="rId3" Type="http://schemas.openxmlformats.org/officeDocument/2006/relationships/hyperlink" Target="https://www.realclimate.org/index.php/archives/2004/12/index/#Responses" TargetMode="External"/><Relationship Id="rId7" Type="http://schemas.openxmlformats.org/officeDocument/2006/relationships/hyperlink" Target="https://www.carbonbrief.org/daily-brief/cop30-letter-south-korea-to-quit-coal-saudi-solar/"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hyperlink" Target="https://www.carbonbrief.org/in-focus/factchecks/" TargetMode="External"/><Relationship Id="rId5" Type="http://schemas.openxmlformats.org/officeDocument/2006/relationships/hyperlink" Target="https://www.bbc.co.uk/news/articles/c8rxlygvnx6o" TargetMode="External"/><Relationship Id="rId4" Type="http://schemas.openxmlformats.org/officeDocument/2006/relationships/hyperlink" Target="https://fullfact.org/environment/"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mailto:climateschools@eukeducation.org.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eukeducation.org.uk/our-programmes/climate-schools-programme/"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eukeducation.org.uk/our-programmes/climate-schools-programme/"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eukeducation.org.uk/our-programmes/climate-schools-programme/climate-schools-programme-resources-and-lesson-plans/?pageSize=12&amp;filters.subject=2560"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hyperlink" Target="https://eukeducation.org.uk/our-programmes/climate-schools-programme/climate-schools-programme-resources-and-lesson-plans/?pageSize=12&amp;filters.subject=2561" TargetMode="External"/><Relationship Id="rId4" Type="http://schemas.openxmlformats.org/officeDocument/2006/relationships/hyperlink" Target="https://eukeducation.org.uk/our-programmes/climate-schools-programme/climate-schools-programme-resources-and-lesson-plans/?pageSize=12&amp;filters.subject=2562"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eukeducation.org.uk/our-programmes/climate-schools-programme/climate-schools-programme-resources-and-lesson-plans/climate-schools-programme-english-lesson-1a/"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webcitation.org/6mLsaAbHp"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s://www.desmog.com/2016/11/29/revealed-most-popular-climate-story-social-media-told-half-million-people-science-was-hoax/"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washingtonpolicy.org/publications/detail/today-its-global-warming-in-the-70s-it-was-the-coming-ice-age"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hyperlink" Target="https://arstechnica.com/science/2016/06/that-70s-myth-did-climate-science-really-call-for-a-coming-ice-ag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120847-65E7-4F4F-9B77-BDC7C6D8FA52}"/>
              </a:ext>
            </a:extLst>
          </p:cNvPr>
          <p:cNvSpPr>
            <a:spLocks noGrp="1"/>
          </p:cNvSpPr>
          <p:nvPr>
            <p:ph type="body" sz="quarter" idx="10"/>
          </p:nvPr>
        </p:nvSpPr>
        <p:spPr/>
        <p:txBody>
          <a:bodyPr/>
          <a:lstStyle/>
          <a:p>
            <a:r>
              <a:rPr lang="en-GB" dirty="0"/>
              <a:t>Practical actions</a:t>
            </a:r>
            <a:endParaRPr lang="en-SE" dirty="0"/>
          </a:p>
        </p:txBody>
      </p:sp>
      <p:sp>
        <p:nvSpPr>
          <p:cNvPr id="3" name="Text Placeholder 2">
            <a:extLst>
              <a:ext uri="{FF2B5EF4-FFF2-40B4-BE49-F238E27FC236}">
                <a16:creationId xmlns:a16="http://schemas.microsoft.com/office/drawing/2014/main" id="{7B9BE470-61A9-88FE-8354-FE56F305946A}"/>
              </a:ext>
            </a:extLst>
          </p:cNvPr>
          <p:cNvSpPr>
            <a:spLocks noGrp="1"/>
          </p:cNvSpPr>
          <p:nvPr>
            <p:ph type="body" sz="quarter" idx="12"/>
          </p:nvPr>
        </p:nvSpPr>
        <p:spPr/>
        <p:txBody>
          <a:bodyPr/>
          <a:lstStyle/>
          <a:p>
            <a:r>
              <a:rPr lang="en-GB" dirty="0"/>
              <a:t>ADDRESSING CLIMATE CHANGE DENIAL IN THE CLASSROOM</a:t>
            </a:r>
            <a:endParaRPr lang="en-SE" dirty="0"/>
          </a:p>
        </p:txBody>
      </p:sp>
    </p:spTree>
    <p:extLst>
      <p:ext uri="{BB962C8B-B14F-4D97-AF65-F5344CB8AC3E}">
        <p14:creationId xmlns:p14="http://schemas.microsoft.com/office/powerpoint/2010/main" val="58213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3D86C-750E-E052-296B-9308A6A5A2C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137F025-86A3-43FE-C670-C043E5365295}"/>
              </a:ext>
            </a:extLst>
          </p:cNvPr>
          <p:cNvSpPr>
            <a:spLocks noGrp="1"/>
          </p:cNvSpPr>
          <p:nvPr>
            <p:ph type="body" sz="quarter" idx="10"/>
          </p:nvPr>
        </p:nvSpPr>
        <p:spPr>
          <a:xfrm>
            <a:off x="0" y="-488062"/>
            <a:ext cx="12192000" cy="1879957"/>
          </a:xfrm>
        </p:spPr>
        <p:txBody>
          <a:bodyPr/>
          <a:lstStyle/>
          <a:p>
            <a:r>
              <a:rPr lang="en-GB" dirty="0"/>
              <a:t>Example 3: inoculation approach</a:t>
            </a:r>
            <a:endParaRPr lang="en-SE" dirty="0"/>
          </a:p>
        </p:txBody>
      </p:sp>
      <p:sp>
        <p:nvSpPr>
          <p:cNvPr id="3" name="Text Placeholder 2">
            <a:extLst>
              <a:ext uri="{FF2B5EF4-FFF2-40B4-BE49-F238E27FC236}">
                <a16:creationId xmlns:a16="http://schemas.microsoft.com/office/drawing/2014/main" id="{02787388-9618-3893-F9AF-A9B6EF725FE4}"/>
              </a:ext>
            </a:extLst>
          </p:cNvPr>
          <p:cNvSpPr>
            <a:spLocks noGrp="1"/>
          </p:cNvSpPr>
          <p:nvPr>
            <p:ph type="body" sz="quarter" idx="12"/>
          </p:nvPr>
        </p:nvSpPr>
        <p:spPr>
          <a:xfrm>
            <a:off x="0" y="1160783"/>
            <a:ext cx="12192000" cy="5121741"/>
          </a:xfrm>
        </p:spPr>
        <p:txBody>
          <a:bodyPr/>
          <a:lstStyle/>
          <a:p>
            <a:r>
              <a:rPr lang="en-GB" dirty="0"/>
              <a:t>You could share an </a:t>
            </a:r>
            <a:r>
              <a:rPr lang="en-GB" dirty="0">
                <a:hlinkClick r:id="rId3"/>
              </a:rPr>
              <a:t>article</a:t>
            </a:r>
            <a:r>
              <a:rPr lang="en-GB" dirty="0"/>
              <a:t> that claims that climate scientists benefit financially with continued funding for claiming climate change is real. </a:t>
            </a:r>
          </a:p>
          <a:p>
            <a:r>
              <a:rPr lang="en-GB" dirty="0"/>
              <a:t>Inoculate using the following statement before sharing. </a:t>
            </a:r>
          </a:p>
          <a:p>
            <a:r>
              <a:rPr lang="en-GB" dirty="0"/>
              <a:t>“Climate deniers often use an ‘ad hominem’ attack to counter climate scientists. This means that they attack the motives or character of a person to try to show they shouldn’t be trusted. Have a look at this article and tell me what you think.”</a:t>
            </a:r>
          </a:p>
          <a:p>
            <a:r>
              <a:rPr lang="en-GB" dirty="0"/>
              <a:t>The </a:t>
            </a:r>
            <a:r>
              <a:rPr lang="en-GB" dirty="0">
                <a:hlinkClick r:id="rId4"/>
              </a:rPr>
              <a:t>issues</a:t>
            </a:r>
            <a:r>
              <a:rPr lang="en-GB" dirty="0"/>
              <a:t> with this claim are that:</a:t>
            </a:r>
          </a:p>
          <a:p>
            <a:pPr marL="342900" indent="-342900">
              <a:buFont typeface="Arial" panose="020B0604020202020204" pitchFamily="34" charset="0"/>
              <a:buChar char="•"/>
            </a:pPr>
            <a:r>
              <a:rPr lang="en-GB" dirty="0"/>
              <a:t>Climate scientists can provide evidence to back up their claims</a:t>
            </a:r>
          </a:p>
          <a:p>
            <a:pPr marL="342900" indent="-342900">
              <a:buFont typeface="Arial" panose="020B0604020202020204" pitchFamily="34" charset="0"/>
              <a:buChar char="•"/>
            </a:pPr>
            <a:r>
              <a:rPr lang="en-GB" dirty="0"/>
              <a:t>Those who attack climate scientists are often themselves funded by people who would benefit from doing nothing to tackle climate change</a:t>
            </a:r>
          </a:p>
          <a:p>
            <a:endParaRPr lang="en-SE" dirty="0"/>
          </a:p>
        </p:txBody>
      </p:sp>
    </p:spTree>
    <p:extLst>
      <p:ext uri="{BB962C8B-B14F-4D97-AF65-F5344CB8AC3E}">
        <p14:creationId xmlns:p14="http://schemas.microsoft.com/office/powerpoint/2010/main" val="2525168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B9B58-C24A-1350-816A-3278A472F0E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229C585-DA38-D8F6-0799-1CCF92CC91EE}"/>
              </a:ext>
            </a:extLst>
          </p:cNvPr>
          <p:cNvSpPr>
            <a:spLocks noGrp="1"/>
          </p:cNvSpPr>
          <p:nvPr>
            <p:ph type="body" sz="quarter" idx="10"/>
          </p:nvPr>
        </p:nvSpPr>
        <p:spPr>
          <a:xfrm>
            <a:off x="0" y="-530352"/>
            <a:ext cx="12192000" cy="2359152"/>
          </a:xfrm>
        </p:spPr>
        <p:txBody>
          <a:bodyPr/>
          <a:lstStyle/>
          <a:p>
            <a:r>
              <a:rPr lang="en-GB" dirty="0"/>
              <a:t>Classroom conflict</a:t>
            </a:r>
            <a:endParaRPr lang="en-SE" dirty="0"/>
          </a:p>
        </p:txBody>
      </p:sp>
      <p:sp>
        <p:nvSpPr>
          <p:cNvPr id="3" name="Text Placeholder 2">
            <a:extLst>
              <a:ext uri="{FF2B5EF4-FFF2-40B4-BE49-F238E27FC236}">
                <a16:creationId xmlns:a16="http://schemas.microsoft.com/office/drawing/2014/main" id="{3DD6B91C-06F6-00B3-6CDC-48C226A484C1}"/>
              </a:ext>
            </a:extLst>
          </p:cNvPr>
          <p:cNvSpPr>
            <a:spLocks noGrp="1"/>
          </p:cNvSpPr>
          <p:nvPr>
            <p:ph type="body" sz="quarter" idx="12"/>
          </p:nvPr>
        </p:nvSpPr>
        <p:spPr>
          <a:xfrm>
            <a:off x="-347472" y="1403860"/>
            <a:ext cx="12192000" cy="3594144"/>
          </a:xfrm>
        </p:spPr>
        <p:txBody>
          <a:bodyPr/>
          <a:lstStyle/>
          <a:p>
            <a:r>
              <a:rPr lang="en-US" sz="3200" dirty="0"/>
              <a:t>What if, despite all this preparation, climate denial still arises in your classroom? </a:t>
            </a:r>
            <a:endParaRPr lang="en-GB" sz="3200" dirty="0"/>
          </a:p>
          <a:p>
            <a:r>
              <a:rPr lang="en-US" sz="3200" dirty="0"/>
              <a:t>First of all, it is important to remember that t</a:t>
            </a:r>
            <a:r>
              <a:rPr lang="en-GB" sz="3200" dirty="0"/>
              <a:t>he origins of this misinformation may be from family members or friends. It's important to not disparage the sources of misinformation, so as not to unintentionally criticise students or their friends and families.</a:t>
            </a:r>
          </a:p>
        </p:txBody>
      </p:sp>
    </p:spTree>
    <p:extLst>
      <p:ext uri="{BB962C8B-B14F-4D97-AF65-F5344CB8AC3E}">
        <p14:creationId xmlns:p14="http://schemas.microsoft.com/office/powerpoint/2010/main" val="1420884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1CB43-B033-64AC-8FB4-80137C5345B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126E1C2-B865-67C9-10D1-A2C35E10963C}"/>
              </a:ext>
            </a:extLst>
          </p:cNvPr>
          <p:cNvSpPr>
            <a:spLocks noGrp="1"/>
          </p:cNvSpPr>
          <p:nvPr>
            <p:ph type="body" sz="quarter" idx="10"/>
          </p:nvPr>
        </p:nvSpPr>
        <p:spPr>
          <a:xfrm>
            <a:off x="0" y="-530352"/>
            <a:ext cx="12192000" cy="1879957"/>
          </a:xfrm>
        </p:spPr>
        <p:txBody>
          <a:bodyPr/>
          <a:lstStyle/>
          <a:p>
            <a:r>
              <a:rPr lang="en-GB" dirty="0"/>
              <a:t>Classroom conflict: how to diffuse</a:t>
            </a:r>
            <a:endParaRPr lang="en-SE" dirty="0"/>
          </a:p>
        </p:txBody>
      </p:sp>
      <p:sp>
        <p:nvSpPr>
          <p:cNvPr id="3" name="Text Placeholder 2">
            <a:extLst>
              <a:ext uri="{FF2B5EF4-FFF2-40B4-BE49-F238E27FC236}">
                <a16:creationId xmlns:a16="http://schemas.microsoft.com/office/drawing/2014/main" id="{BEB008F3-7127-3E61-E63E-8F2AD0BCB4CD}"/>
              </a:ext>
            </a:extLst>
          </p:cNvPr>
          <p:cNvSpPr>
            <a:spLocks noGrp="1"/>
          </p:cNvSpPr>
          <p:nvPr>
            <p:ph type="body" sz="quarter" idx="12"/>
          </p:nvPr>
        </p:nvSpPr>
        <p:spPr>
          <a:xfrm>
            <a:off x="-347472" y="1403860"/>
            <a:ext cx="12192000" cy="4661102"/>
          </a:xfrm>
        </p:spPr>
        <p:txBody>
          <a:bodyPr/>
          <a:lstStyle/>
          <a:p>
            <a:pPr marL="457200" indent="-457200">
              <a:buFont typeface="+mj-lt"/>
              <a:buAutoNum type="arabicPeriod"/>
            </a:pPr>
            <a:r>
              <a:rPr lang="en-GB" dirty="0"/>
              <a:t>Listen fully to the student’s concern or question. Respect their intelligence and their values.</a:t>
            </a:r>
          </a:p>
          <a:p>
            <a:pPr marL="457200" indent="-457200">
              <a:buFont typeface="+mj-lt"/>
              <a:buAutoNum type="arabicPeriod"/>
            </a:pPr>
            <a:r>
              <a:rPr lang="en-GB" dirty="0"/>
              <a:t>Ask clarifying questions to understand their perspective. Strive to make the questions open-ended and inquisitive, rather than 'gotcha'-style questions.</a:t>
            </a:r>
          </a:p>
          <a:p>
            <a:pPr marL="457200" indent="-457200">
              <a:buFont typeface="+mj-lt"/>
              <a:buAutoNum type="arabicPeriod"/>
            </a:pPr>
            <a:r>
              <a:rPr lang="en-GB" dirty="0"/>
              <a:t>Reflect on what you're hearing back to them.. Acknowledge the student’s point of view. </a:t>
            </a:r>
          </a:p>
          <a:p>
            <a:pPr marL="457200" indent="-457200">
              <a:buFont typeface="+mj-lt"/>
              <a:buAutoNum type="arabicPeriod"/>
            </a:pPr>
            <a:r>
              <a:rPr lang="en-GB" dirty="0"/>
              <a:t>Ask them about their evidence</a:t>
            </a:r>
          </a:p>
          <a:p>
            <a:pPr marL="457200" indent="-457200">
              <a:buFont typeface="+mj-lt"/>
              <a:buAutoNum type="arabicPeriod"/>
            </a:pPr>
            <a:r>
              <a:rPr lang="en-GB" dirty="0"/>
              <a:t>Share your knowledge or perspective in ways that are directly relevant to their concerns. Be factual. Leverage areas of easy agreement (see next slide).</a:t>
            </a:r>
          </a:p>
          <a:p>
            <a:pPr marL="457200" indent="-457200">
              <a:buFont typeface="+mj-lt"/>
              <a:buAutoNum type="arabicPeriod"/>
            </a:pPr>
            <a:r>
              <a:rPr lang="en-GB" dirty="0"/>
              <a:t>Use facts and stories that are relevant to your audience.</a:t>
            </a:r>
          </a:p>
        </p:txBody>
      </p:sp>
    </p:spTree>
    <p:extLst>
      <p:ext uri="{BB962C8B-B14F-4D97-AF65-F5344CB8AC3E}">
        <p14:creationId xmlns:p14="http://schemas.microsoft.com/office/powerpoint/2010/main" val="2072801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D3214-FC09-6E3D-DA83-34B914BEE9F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758D43A-F9A5-E3BA-AA32-4FF29CB36B46}"/>
              </a:ext>
            </a:extLst>
          </p:cNvPr>
          <p:cNvSpPr>
            <a:spLocks noGrp="1"/>
          </p:cNvSpPr>
          <p:nvPr>
            <p:ph type="body" sz="quarter" idx="10"/>
          </p:nvPr>
        </p:nvSpPr>
        <p:spPr>
          <a:xfrm>
            <a:off x="0" y="-498831"/>
            <a:ext cx="12192000" cy="1879957"/>
          </a:xfrm>
        </p:spPr>
        <p:txBody>
          <a:bodyPr/>
          <a:lstStyle/>
          <a:p>
            <a:r>
              <a:rPr lang="en-GB" dirty="0"/>
              <a:t>Example scenario</a:t>
            </a:r>
            <a:endParaRPr lang="en-SE" dirty="0"/>
          </a:p>
        </p:txBody>
      </p:sp>
      <p:sp>
        <p:nvSpPr>
          <p:cNvPr id="3" name="Text Placeholder 2">
            <a:extLst>
              <a:ext uri="{FF2B5EF4-FFF2-40B4-BE49-F238E27FC236}">
                <a16:creationId xmlns:a16="http://schemas.microsoft.com/office/drawing/2014/main" id="{500B13C3-C5A0-46E8-460A-74D8275633FD}"/>
              </a:ext>
            </a:extLst>
          </p:cNvPr>
          <p:cNvSpPr>
            <a:spLocks noGrp="1"/>
          </p:cNvSpPr>
          <p:nvPr>
            <p:ph type="body" sz="quarter" idx="12"/>
          </p:nvPr>
        </p:nvSpPr>
        <p:spPr>
          <a:xfrm>
            <a:off x="-422128" y="1216458"/>
            <a:ext cx="13036255" cy="3407426"/>
          </a:xfrm>
        </p:spPr>
        <p:txBody>
          <a:bodyPr/>
          <a:lstStyle/>
          <a:p>
            <a:r>
              <a:rPr lang="en-GB" dirty="0"/>
              <a:t>A student claims that human-caused climate change isn’t real because the earth has always warmed and cooled naturally.</a:t>
            </a:r>
          </a:p>
          <a:p>
            <a:r>
              <a:rPr lang="en-GB" dirty="0"/>
              <a:t>You could respond:</a:t>
            </a:r>
          </a:p>
          <a:p>
            <a:pPr marL="342900" indent="-342900">
              <a:buFont typeface="Arial" panose="020B0604020202020204" pitchFamily="34" charset="0"/>
              <a:buChar char="•"/>
            </a:pPr>
            <a:r>
              <a:rPr lang="en-GB" dirty="0"/>
              <a:t>“It is true that the earth has warmed and cooled over long periods of time. Can you give us more details about the earth’s climate?”</a:t>
            </a:r>
          </a:p>
          <a:p>
            <a:pPr marL="342900" indent="-342900">
              <a:buFont typeface="Arial" panose="020B0604020202020204" pitchFamily="34" charset="0"/>
              <a:buChar char="•"/>
            </a:pPr>
            <a:r>
              <a:rPr lang="en-GB" dirty="0"/>
              <a:t>“Thank you. It is really important to have this knowledge so we can check the evidence being gathered today to see if this climate change we’re experiencing is different. That shows excellent scientific reasoning.“</a:t>
            </a:r>
          </a:p>
        </p:txBody>
      </p:sp>
      <p:sp>
        <p:nvSpPr>
          <p:cNvPr id="4" name="TextBox 3">
            <a:extLst>
              <a:ext uri="{FF2B5EF4-FFF2-40B4-BE49-F238E27FC236}">
                <a16:creationId xmlns:a16="http://schemas.microsoft.com/office/drawing/2014/main" id="{51AD4E2A-9139-CBEA-BC98-917D56620A0F}"/>
              </a:ext>
            </a:extLst>
          </p:cNvPr>
          <p:cNvSpPr txBox="1"/>
          <p:nvPr/>
        </p:nvSpPr>
        <p:spPr>
          <a:xfrm>
            <a:off x="621792" y="4180344"/>
            <a:ext cx="8796528" cy="2308324"/>
          </a:xfrm>
          <a:prstGeom prst="rect">
            <a:avLst/>
          </a:prstGeom>
          <a:noFill/>
        </p:spPr>
        <p:txBody>
          <a:bodyPr wrap="square" rtlCol="0">
            <a:spAutoFit/>
          </a:bodyPr>
          <a:lstStyle/>
          <a:p>
            <a:pPr marL="342900" indent="-342900">
              <a:buFont typeface="Arial" panose="020B0604020202020204" pitchFamily="34" charset="0"/>
              <a:buChar char="•"/>
            </a:pPr>
            <a:r>
              <a:rPr lang="en-GB" sz="2400" dirty="0">
                <a:solidFill>
                  <a:schemeClr val="accent3"/>
                </a:solidFill>
              </a:rPr>
              <a:t>“That’s exactly what climate scientists have done. The rapid warming we’re seeing now can't be explained by natural cycles of warming and cooling. The kind of changes that would normally happen over hundreds of thousands of years are happening in decades – and for very different reasons.”</a:t>
            </a:r>
          </a:p>
          <a:p>
            <a:endParaRPr lang="en-GB" sz="2400" dirty="0">
              <a:solidFill>
                <a:schemeClr val="accent3"/>
              </a:solidFill>
            </a:endParaRPr>
          </a:p>
        </p:txBody>
      </p:sp>
    </p:spTree>
    <p:extLst>
      <p:ext uri="{BB962C8B-B14F-4D97-AF65-F5344CB8AC3E}">
        <p14:creationId xmlns:p14="http://schemas.microsoft.com/office/powerpoint/2010/main" val="3093590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851AF0-5653-6744-BD35-A4C60527AF05}"/>
              </a:ext>
            </a:extLst>
          </p:cNvPr>
          <p:cNvSpPr>
            <a:spLocks noGrp="1"/>
          </p:cNvSpPr>
          <p:nvPr>
            <p:ph type="body" sz="quarter" idx="10"/>
          </p:nvPr>
        </p:nvSpPr>
        <p:spPr>
          <a:xfrm>
            <a:off x="0" y="-584199"/>
            <a:ext cx="12192000" cy="1727556"/>
          </a:xfrm>
        </p:spPr>
        <p:txBody>
          <a:bodyPr/>
          <a:lstStyle/>
          <a:p>
            <a:r>
              <a:rPr lang="en-GB" dirty="0"/>
              <a:t>Other arguments for taking action for climate</a:t>
            </a:r>
          </a:p>
        </p:txBody>
      </p:sp>
      <p:sp>
        <p:nvSpPr>
          <p:cNvPr id="3" name="Text Placeholder 2">
            <a:extLst>
              <a:ext uri="{FF2B5EF4-FFF2-40B4-BE49-F238E27FC236}">
                <a16:creationId xmlns:a16="http://schemas.microsoft.com/office/drawing/2014/main" id="{87B56860-4828-43BB-8B76-A77D2FA564AF}"/>
              </a:ext>
            </a:extLst>
          </p:cNvPr>
          <p:cNvSpPr>
            <a:spLocks noGrp="1"/>
          </p:cNvSpPr>
          <p:nvPr>
            <p:ph type="body" sz="quarter" idx="12"/>
          </p:nvPr>
        </p:nvSpPr>
        <p:spPr>
          <a:xfrm>
            <a:off x="-215900" y="1054456"/>
            <a:ext cx="8061452" cy="6066615"/>
          </a:xfrm>
        </p:spPr>
        <p:txBody>
          <a:bodyPr/>
          <a:lstStyle/>
          <a:p>
            <a:pPr marL="342900" indent="-342900">
              <a:buFont typeface="Arial" panose="020B0604020202020204" pitchFamily="34" charset="0"/>
              <a:buChar char="•"/>
            </a:pPr>
            <a:r>
              <a:rPr lang="en-GB" dirty="0"/>
              <a:t>Transitioning to renewable energy sources helps with national security (see </a:t>
            </a:r>
            <a:r>
              <a:rPr lang="en-GB" dirty="0">
                <a:hlinkClick r:id="rId3"/>
              </a:rPr>
              <a:t>Solar Supports Ukraine</a:t>
            </a:r>
            <a:r>
              <a:rPr lang="en-GB" dirty="0"/>
              <a:t> or </a:t>
            </a:r>
            <a:r>
              <a:rPr lang="en-GB" u="sng" dirty="0">
                <a:hlinkClick r:id="rId4"/>
              </a:rPr>
              <a:t>Patriotic pumps</a:t>
            </a:r>
            <a:r>
              <a:rPr lang="en-GB" dirty="0"/>
              <a:t>) and lowers our dependence on fluctuating energy supply from abroad </a:t>
            </a:r>
          </a:p>
          <a:p>
            <a:pPr marL="342900" lvl="0" indent="-342900">
              <a:buFont typeface="Arial" panose="020B0604020202020204" pitchFamily="34" charset="0"/>
              <a:buChar char="•"/>
            </a:pPr>
            <a:r>
              <a:rPr lang="en-GB" dirty="0"/>
              <a:t>By taking action to reduce pollution, the world will be a better place for all people (the meme on the right is used in the </a:t>
            </a:r>
            <a:r>
              <a:rPr lang="en-GB" dirty="0">
                <a:hlinkClick r:id="rId5"/>
              </a:rPr>
              <a:t>Climate Schools Programme English resources </a:t>
            </a:r>
            <a:r>
              <a:rPr lang="en-GB" dirty="0"/>
              <a:t>).</a:t>
            </a:r>
          </a:p>
          <a:p>
            <a:pPr marL="342900" lvl="0" indent="-342900">
              <a:buFont typeface="Arial" panose="020B0604020202020204" pitchFamily="34" charset="0"/>
              <a:buChar char="•"/>
            </a:pPr>
            <a:r>
              <a:rPr lang="en-GB" dirty="0"/>
              <a:t>By taking action to reduce the use of fossil fuels, the world will also be a better place for wildlife with fewer oil spills and less plastic in the ocean (plastic is made from crude oil and natural gas)</a:t>
            </a:r>
          </a:p>
          <a:p>
            <a:pPr marL="342900" indent="-342900">
              <a:buFont typeface="Arial" panose="020B0604020202020204" pitchFamily="34" charset="0"/>
              <a:buChar char="•"/>
            </a:pPr>
            <a:endParaRPr lang="en-GB" dirty="0"/>
          </a:p>
        </p:txBody>
      </p:sp>
      <p:pic>
        <p:nvPicPr>
          <p:cNvPr id="7" name="Picture 6">
            <a:extLst>
              <a:ext uri="{FF2B5EF4-FFF2-40B4-BE49-F238E27FC236}">
                <a16:creationId xmlns:a16="http://schemas.microsoft.com/office/drawing/2014/main" id="{4B87F5EA-76E5-2062-9C58-284BCEFAF55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65026" y="1272973"/>
            <a:ext cx="4406975" cy="3619500"/>
          </a:xfrm>
          <a:prstGeom prst="rect">
            <a:avLst/>
          </a:prstGeom>
        </p:spPr>
      </p:pic>
    </p:spTree>
    <p:extLst>
      <p:ext uri="{BB962C8B-B14F-4D97-AF65-F5344CB8AC3E}">
        <p14:creationId xmlns:p14="http://schemas.microsoft.com/office/powerpoint/2010/main" val="2484666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0CD31-C5DB-EE84-F0DC-D3D23D41DC1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E29B48C-4401-4954-10EB-42B51A301AD9}"/>
              </a:ext>
            </a:extLst>
          </p:cNvPr>
          <p:cNvSpPr>
            <a:spLocks noGrp="1"/>
          </p:cNvSpPr>
          <p:nvPr>
            <p:ph type="body" sz="quarter" idx="10"/>
          </p:nvPr>
        </p:nvSpPr>
        <p:spPr>
          <a:xfrm>
            <a:off x="0" y="-544749"/>
            <a:ext cx="12192000" cy="1879957"/>
          </a:xfrm>
        </p:spPr>
        <p:txBody>
          <a:bodyPr/>
          <a:lstStyle/>
          <a:p>
            <a:r>
              <a:rPr lang="en-GB" dirty="0"/>
              <a:t>Fact-checking incorrect climate claims</a:t>
            </a:r>
            <a:endParaRPr lang="en-SE" dirty="0"/>
          </a:p>
        </p:txBody>
      </p:sp>
      <p:sp>
        <p:nvSpPr>
          <p:cNvPr id="3" name="Text Placeholder 2">
            <a:extLst>
              <a:ext uri="{FF2B5EF4-FFF2-40B4-BE49-F238E27FC236}">
                <a16:creationId xmlns:a16="http://schemas.microsoft.com/office/drawing/2014/main" id="{00E1CA0C-025B-0FF7-FF25-C4A1A8CA9B42}"/>
              </a:ext>
            </a:extLst>
          </p:cNvPr>
          <p:cNvSpPr>
            <a:spLocks noGrp="1"/>
          </p:cNvSpPr>
          <p:nvPr>
            <p:ph type="body" sz="quarter" idx="12"/>
          </p:nvPr>
        </p:nvSpPr>
        <p:spPr>
          <a:xfrm>
            <a:off x="0" y="1111468"/>
            <a:ext cx="12192000" cy="2025509"/>
          </a:xfrm>
        </p:spPr>
        <p:txBody>
          <a:bodyPr/>
          <a:lstStyle/>
          <a:p>
            <a:r>
              <a:rPr lang="en-GB" dirty="0"/>
              <a:t>You are not expected to know every aspect of climate change science and how we mitigate and adapt to it. Be willing to say you don’t know the answer to some questions and try and work out an answer together. Here is a list of trusted sites that help tackle the most commonly shared climate misinformation:</a:t>
            </a:r>
          </a:p>
        </p:txBody>
      </p:sp>
      <p:sp>
        <p:nvSpPr>
          <p:cNvPr id="5" name="TextBox 4">
            <a:extLst>
              <a:ext uri="{FF2B5EF4-FFF2-40B4-BE49-F238E27FC236}">
                <a16:creationId xmlns:a16="http://schemas.microsoft.com/office/drawing/2014/main" id="{17BB8A59-F331-FA01-DCF0-CD9323DDAE7D}"/>
              </a:ext>
            </a:extLst>
          </p:cNvPr>
          <p:cNvSpPr txBox="1"/>
          <p:nvPr/>
        </p:nvSpPr>
        <p:spPr>
          <a:xfrm>
            <a:off x="1264023" y="2950766"/>
            <a:ext cx="9914050" cy="3785652"/>
          </a:xfrm>
          <a:prstGeom prst="rect">
            <a:avLst/>
          </a:prstGeom>
          <a:noFill/>
        </p:spPr>
        <p:txBody>
          <a:bodyPr wrap="square" numCol="2" rtlCol="0">
            <a:spAutoFit/>
          </a:bodyPr>
          <a:lstStyle/>
          <a:p>
            <a:pPr marL="342900" lvl="0" indent="-342900">
              <a:buFont typeface="Arial" panose="020B0604020202020204" pitchFamily="34" charset="0"/>
              <a:buChar char="•"/>
            </a:pPr>
            <a:r>
              <a:rPr lang="en-GB" sz="2400" u="sng" dirty="0" err="1">
                <a:hlinkClick r:id="rId3"/>
              </a:rPr>
              <a:t>RealClimate</a:t>
            </a:r>
            <a:r>
              <a:rPr lang="en-GB" sz="2400" u="sng" dirty="0">
                <a:hlinkClick r:id="rId3"/>
              </a:rPr>
              <a:t>: Index</a:t>
            </a:r>
            <a:endParaRPr lang="en-GB" sz="2400" dirty="0"/>
          </a:p>
          <a:p>
            <a:pPr marL="342900" lvl="0" indent="-342900">
              <a:buFont typeface="Arial" panose="020B0604020202020204" pitchFamily="34" charset="0"/>
              <a:buChar char="•"/>
            </a:pPr>
            <a:r>
              <a:rPr lang="en-GB" sz="2400" u="sng" dirty="0">
                <a:hlinkClick r:id="rId4"/>
              </a:rPr>
              <a:t>Environment – Full Fact</a:t>
            </a:r>
            <a:endParaRPr lang="en-GB" sz="2400" dirty="0"/>
          </a:p>
          <a:p>
            <a:pPr marL="342900" lvl="0" indent="-342900">
              <a:buFont typeface="Arial" panose="020B0604020202020204" pitchFamily="34" charset="0"/>
              <a:buChar char="•"/>
            </a:pPr>
            <a:r>
              <a:rPr lang="en-GB" sz="2400" u="sng" dirty="0">
                <a:hlinkClick r:id="rId5"/>
              </a:rPr>
              <a:t>BBC’s Future Earth newsletter</a:t>
            </a:r>
            <a:endParaRPr lang="en-GB" sz="2400" dirty="0"/>
          </a:p>
          <a:p>
            <a:pPr marL="342900" lvl="0" indent="-342900">
              <a:buFont typeface="Arial" panose="020B0604020202020204" pitchFamily="34" charset="0"/>
              <a:buChar char="•"/>
            </a:pPr>
            <a:r>
              <a:rPr lang="en-GB" sz="2400" u="sng" dirty="0">
                <a:hlinkClick r:id="rId6"/>
              </a:rPr>
              <a:t>Factchecks - Carbon Brief</a:t>
            </a:r>
            <a:endParaRPr lang="en-GB" sz="2400" u="sng" dirty="0"/>
          </a:p>
          <a:p>
            <a:r>
              <a:rPr lang="en-GB" sz="2400" dirty="0">
                <a:solidFill>
                  <a:schemeClr val="accent3"/>
                </a:solidFill>
              </a:rPr>
              <a:t>For a factual review of climate headlines:</a:t>
            </a:r>
          </a:p>
          <a:p>
            <a:pPr marL="342900" lvl="0" indent="-342900">
              <a:buFont typeface="Arial" panose="020B0604020202020204" pitchFamily="34" charset="0"/>
              <a:buChar char="•"/>
            </a:pPr>
            <a:r>
              <a:rPr lang="en-GB" sz="2400" u="sng" dirty="0">
                <a:hlinkClick r:id="rId7"/>
              </a:rPr>
              <a:t>Daily Briefing of climate headlines from Carbon Brief</a:t>
            </a:r>
            <a:endParaRPr lang="en-GB" sz="2400" u="sng" dirty="0"/>
          </a:p>
          <a:p>
            <a:pPr lvl="0"/>
            <a:endParaRPr lang="en-GB" sz="2400" u="sng" dirty="0"/>
          </a:p>
          <a:p>
            <a:pPr lvl="0"/>
            <a:endParaRPr lang="en-GB" sz="2400" dirty="0"/>
          </a:p>
          <a:p>
            <a:r>
              <a:rPr lang="en-GB" sz="2400" dirty="0">
                <a:solidFill>
                  <a:schemeClr val="accent3"/>
                </a:solidFill>
              </a:rPr>
              <a:t>This website also helps you get to grips with the pros and cons of climate mitigation technologies:</a:t>
            </a:r>
          </a:p>
          <a:p>
            <a:pPr marL="342900" indent="-342900">
              <a:buFont typeface="Arial" panose="020B0604020202020204" pitchFamily="34" charset="0"/>
              <a:buChar char="•"/>
            </a:pPr>
            <a:r>
              <a:rPr lang="en-GB" sz="2400" u="sng" dirty="0">
                <a:hlinkClick r:id="rId8"/>
              </a:rPr>
              <a:t>Drawdown® Explorer | Project Drawdown®</a:t>
            </a:r>
            <a:endParaRPr lang="en-GB" sz="2400" dirty="0"/>
          </a:p>
          <a:p>
            <a:pPr lvl="0"/>
            <a:endParaRPr lang="en-GB" sz="2400" dirty="0"/>
          </a:p>
        </p:txBody>
      </p:sp>
    </p:spTree>
    <p:extLst>
      <p:ext uri="{BB962C8B-B14F-4D97-AF65-F5344CB8AC3E}">
        <p14:creationId xmlns:p14="http://schemas.microsoft.com/office/powerpoint/2010/main" val="1713427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AC05771-4A79-52C2-7921-3F89AAC6167C}"/>
              </a:ext>
            </a:extLst>
          </p:cNvPr>
          <p:cNvSpPr>
            <a:spLocks noGrp="1"/>
          </p:cNvSpPr>
          <p:nvPr>
            <p:ph type="body" sz="quarter" idx="10"/>
          </p:nvPr>
        </p:nvSpPr>
        <p:spPr/>
        <p:txBody>
          <a:bodyPr/>
          <a:lstStyle/>
          <a:p>
            <a:r>
              <a:rPr lang="en-GB" dirty="0"/>
              <a:t>We’ve got your back</a:t>
            </a:r>
          </a:p>
        </p:txBody>
      </p:sp>
      <p:sp>
        <p:nvSpPr>
          <p:cNvPr id="3" name="Text Placeholder 2">
            <a:extLst>
              <a:ext uri="{FF2B5EF4-FFF2-40B4-BE49-F238E27FC236}">
                <a16:creationId xmlns:a16="http://schemas.microsoft.com/office/drawing/2014/main" id="{4369D805-6D25-2DF8-14AA-14EA0F0BCC4E}"/>
              </a:ext>
            </a:extLst>
          </p:cNvPr>
          <p:cNvSpPr>
            <a:spLocks noGrp="1"/>
          </p:cNvSpPr>
          <p:nvPr>
            <p:ph type="body" sz="quarter" idx="12"/>
          </p:nvPr>
        </p:nvSpPr>
        <p:spPr>
          <a:xfrm>
            <a:off x="0" y="1879957"/>
            <a:ext cx="12192000" cy="1488952"/>
          </a:xfrm>
        </p:spPr>
        <p:txBody>
          <a:bodyPr/>
          <a:lstStyle/>
          <a:p>
            <a:r>
              <a:rPr lang="en-GB" dirty="0"/>
              <a:t>If all else fails, you can’t find an answer to a difficult question or are unsure about the reliability of climate claims, contact us at:</a:t>
            </a:r>
          </a:p>
          <a:p>
            <a:r>
              <a:rPr lang="en-GB" dirty="0">
                <a:hlinkClick r:id="rId2"/>
              </a:rPr>
              <a:t>climateschools@eukeducation.org.uk</a:t>
            </a:r>
            <a:r>
              <a:rPr lang="en-GB" dirty="0"/>
              <a:t> </a:t>
            </a:r>
          </a:p>
        </p:txBody>
      </p:sp>
    </p:spTree>
    <p:extLst>
      <p:ext uri="{BB962C8B-B14F-4D97-AF65-F5344CB8AC3E}">
        <p14:creationId xmlns:p14="http://schemas.microsoft.com/office/powerpoint/2010/main" val="2862905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EACE391-1432-8527-2BAC-FBA311AF4362}"/>
              </a:ext>
            </a:extLst>
          </p:cNvPr>
          <p:cNvSpPr>
            <a:spLocks noGrp="1"/>
          </p:cNvSpPr>
          <p:nvPr>
            <p:ph type="body" sz="quarter" idx="10"/>
          </p:nvPr>
        </p:nvSpPr>
        <p:spPr>
          <a:xfrm>
            <a:off x="0" y="-431800"/>
            <a:ext cx="12192000" cy="1879957"/>
          </a:xfrm>
        </p:spPr>
        <p:txBody>
          <a:bodyPr/>
          <a:lstStyle/>
          <a:p>
            <a:r>
              <a:rPr lang="en-GB" dirty="0"/>
              <a:t>Tackling climate denial in the classroom</a:t>
            </a:r>
            <a:endParaRPr lang="en-SE" dirty="0"/>
          </a:p>
        </p:txBody>
      </p:sp>
      <p:sp>
        <p:nvSpPr>
          <p:cNvPr id="3" name="Text Placeholder 2">
            <a:extLst>
              <a:ext uri="{FF2B5EF4-FFF2-40B4-BE49-F238E27FC236}">
                <a16:creationId xmlns:a16="http://schemas.microsoft.com/office/drawing/2014/main" id="{5672FD0B-DD57-10EC-70F8-7E732B87DE13}"/>
              </a:ext>
            </a:extLst>
          </p:cNvPr>
          <p:cNvSpPr>
            <a:spLocks noGrp="1"/>
          </p:cNvSpPr>
          <p:nvPr>
            <p:ph type="body" sz="quarter" idx="12"/>
          </p:nvPr>
        </p:nvSpPr>
        <p:spPr>
          <a:xfrm>
            <a:off x="0" y="1448157"/>
            <a:ext cx="12192000" cy="4993501"/>
          </a:xfrm>
        </p:spPr>
        <p:txBody>
          <a:bodyPr/>
          <a:lstStyle/>
          <a:p>
            <a:r>
              <a:rPr lang="en-GB" dirty="0"/>
              <a:t>The Impartiality Guidance issued by the DfE makes clear that climate change denial has no validity and teaching about climate change, the scientific facts and evidence behind it, does not constitute teaching about a political issue.</a:t>
            </a:r>
          </a:p>
          <a:p>
            <a:r>
              <a:rPr lang="en-GB" dirty="0"/>
              <a:t>Schools do not need to present misinformation, such as claims that climate change is not occurring, to provide balance.</a:t>
            </a:r>
          </a:p>
          <a:p>
            <a:r>
              <a:rPr lang="en-GB" dirty="0"/>
              <a:t>The </a:t>
            </a:r>
            <a:r>
              <a:rPr lang="en-GB" dirty="0">
                <a:hlinkClick r:id="rId3"/>
              </a:rPr>
              <a:t>Climate Schools Programme </a:t>
            </a:r>
            <a:r>
              <a:rPr lang="en-GB" dirty="0"/>
              <a:t>is designed so you can spend time teaching about the solutions instead of debating the existence of human-made climate change.</a:t>
            </a:r>
          </a:p>
          <a:p>
            <a:r>
              <a:rPr lang="en-GB" dirty="0"/>
              <a:t>These arguments may arise anyway. In this document we give you some practical techniques to counter climate denial from a student.</a:t>
            </a:r>
          </a:p>
          <a:p>
            <a:pPr fontAlgn="base"/>
            <a:endParaRPr lang="en-GB" dirty="0"/>
          </a:p>
          <a:p>
            <a:endParaRPr lang="en-SE" dirty="0"/>
          </a:p>
        </p:txBody>
      </p:sp>
    </p:spTree>
    <p:extLst>
      <p:ext uri="{BB962C8B-B14F-4D97-AF65-F5344CB8AC3E}">
        <p14:creationId xmlns:p14="http://schemas.microsoft.com/office/powerpoint/2010/main" val="1319795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0DA28A1-5E9B-1CCA-30AE-8125123252FC}"/>
              </a:ext>
            </a:extLst>
          </p:cNvPr>
          <p:cNvSpPr>
            <a:spLocks noGrp="1"/>
          </p:cNvSpPr>
          <p:nvPr>
            <p:ph type="body" sz="quarter" idx="10"/>
          </p:nvPr>
        </p:nvSpPr>
        <p:spPr>
          <a:xfrm>
            <a:off x="0" y="0"/>
            <a:ext cx="12192000" cy="1935357"/>
          </a:xfrm>
        </p:spPr>
        <p:txBody>
          <a:bodyPr/>
          <a:lstStyle/>
          <a:p>
            <a:r>
              <a:rPr lang="en-GB" dirty="0"/>
              <a:t>Why do some people deny climate change?</a:t>
            </a:r>
          </a:p>
        </p:txBody>
      </p:sp>
      <p:sp>
        <p:nvSpPr>
          <p:cNvPr id="3" name="Text Placeholder 2">
            <a:extLst>
              <a:ext uri="{FF2B5EF4-FFF2-40B4-BE49-F238E27FC236}">
                <a16:creationId xmlns:a16="http://schemas.microsoft.com/office/drawing/2014/main" id="{2DB3BF6B-23E7-EFB9-380E-E75D73DE69F5}"/>
              </a:ext>
            </a:extLst>
          </p:cNvPr>
          <p:cNvSpPr>
            <a:spLocks noGrp="1"/>
          </p:cNvSpPr>
          <p:nvPr>
            <p:ph type="body" sz="quarter" idx="12"/>
          </p:nvPr>
        </p:nvSpPr>
        <p:spPr>
          <a:xfrm>
            <a:off x="0" y="1879957"/>
            <a:ext cx="12192000" cy="3483344"/>
          </a:xfrm>
        </p:spPr>
        <p:txBody>
          <a:bodyPr/>
          <a:lstStyle/>
          <a:p>
            <a:r>
              <a:rPr lang="en-GB" dirty="0"/>
              <a:t>In most cases, the root of climate change denial is that some people are worried about the impact on their lives. That's understandable, because climate change calls for large scale changes to the way we live. It’s important to address any climate denial without increasing anxiety or a sense of personal responsibility to tackle climate change. </a:t>
            </a:r>
          </a:p>
          <a:p>
            <a:r>
              <a:rPr lang="en-GB" dirty="0"/>
              <a:t>The </a:t>
            </a:r>
            <a:r>
              <a:rPr lang="en-GB" dirty="0">
                <a:hlinkClick r:id="rId3"/>
              </a:rPr>
              <a:t>Climate Schools Programme </a:t>
            </a:r>
            <a:r>
              <a:rPr lang="en-GB" dirty="0"/>
              <a:t>is a great way to explore climate change as it focuses on the efforts that are already being made to tackle climate change and the careers young people can get involved with when they grow up, rather than individual actions they can take now.</a:t>
            </a:r>
          </a:p>
        </p:txBody>
      </p:sp>
    </p:spTree>
    <p:extLst>
      <p:ext uri="{BB962C8B-B14F-4D97-AF65-F5344CB8AC3E}">
        <p14:creationId xmlns:p14="http://schemas.microsoft.com/office/powerpoint/2010/main" val="3593366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309DD-5733-875A-291B-4D80A8798B5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05EDF3B-D058-8041-C5AC-883449FEA5C5}"/>
              </a:ext>
            </a:extLst>
          </p:cNvPr>
          <p:cNvSpPr>
            <a:spLocks noGrp="1"/>
          </p:cNvSpPr>
          <p:nvPr>
            <p:ph type="body" sz="quarter" idx="10"/>
          </p:nvPr>
        </p:nvSpPr>
        <p:spPr>
          <a:xfrm>
            <a:off x="0" y="-189877"/>
            <a:ext cx="12192000" cy="807098"/>
          </a:xfrm>
        </p:spPr>
        <p:txBody>
          <a:bodyPr/>
          <a:lstStyle/>
          <a:p>
            <a:r>
              <a:rPr lang="en-GB" dirty="0"/>
              <a:t>Set up an open classroom</a:t>
            </a:r>
            <a:endParaRPr lang="en-SE" dirty="0"/>
          </a:p>
        </p:txBody>
      </p:sp>
      <p:sp>
        <p:nvSpPr>
          <p:cNvPr id="3" name="Text Placeholder 2">
            <a:extLst>
              <a:ext uri="{FF2B5EF4-FFF2-40B4-BE49-F238E27FC236}">
                <a16:creationId xmlns:a16="http://schemas.microsoft.com/office/drawing/2014/main" id="{4505AC27-A1C8-975B-5A43-46FCD7C57A05}"/>
              </a:ext>
            </a:extLst>
          </p:cNvPr>
          <p:cNvSpPr>
            <a:spLocks noGrp="1"/>
          </p:cNvSpPr>
          <p:nvPr>
            <p:ph type="body" sz="quarter" idx="12"/>
          </p:nvPr>
        </p:nvSpPr>
        <p:spPr>
          <a:xfrm>
            <a:off x="0" y="1498568"/>
            <a:ext cx="12192000" cy="3981942"/>
          </a:xfrm>
        </p:spPr>
        <p:txBody>
          <a:bodyPr/>
          <a:lstStyle/>
          <a:p>
            <a:r>
              <a:rPr lang="en-GB" sz="2800" dirty="0"/>
              <a:t>Potentially disruptive conflict can often be avoided by establishing a classroom atmosphere that welcomes debate and dialogue. In many cases, friction arises when people do not feel respected or listened to. Be open to questions and have a willingness to explore more deeply. </a:t>
            </a:r>
          </a:p>
          <a:p>
            <a:r>
              <a:rPr lang="en-GB" sz="2800" dirty="0"/>
              <a:t>For example, students expressing negative views of electric vehicles because the batteries cannot currently be recycled is a valid worry. Encourage that student to explore who is doing or researching car battery recycling.</a:t>
            </a:r>
          </a:p>
        </p:txBody>
      </p:sp>
    </p:spTree>
    <p:extLst>
      <p:ext uri="{BB962C8B-B14F-4D97-AF65-F5344CB8AC3E}">
        <p14:creationId xmlns:p14="http://schemas.microsoft.com/office/powerpoint/2010/main" val="3430625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06DBA-B7A9-4975-B133-76051A3067B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47760BF-660A-FD87-A83A-0C88ECDA888F}"/>
              </a:ext>
            </a:extLst>
          </p:cNvPr>
          <p:cNvSpPr>
            <a:spLocks noGrp="1"/>
          </p:cNvSpPr>
          <p:nvPr>
            <p:ph type="body" sz="quarter" idx="10"/>
          </p:nvPr>
        </p:nvSpPr>
        <p:spPr>
          <a:xfrm>
            <a:off x="0" y="-189877"/>
            <a:ext cx="12192000" cy="807098"/>
          </a:xfrm>
        </p:spPr>
        <p:txBody>
          <a:bodyPr/>
          <a:lstStyle/>
          <a:p>
            <a:r>
              <a:rPr lang="en-GB" dirty="0"/>
              <a:t>Set up an open classroom</a:t>
            </a:r>
            <a:endParaRPr lang="en-SE" dirty="0"/>
          </a:p>
        </p:txBody>
      </p:sp>
      <p:sp>
        <p:nvSpPr>
          <p:cNvPr id="3" name="Text Placeholder 2">
            <a:extLst>
              <a:ext uri="{FF2B5EF4-FFF2-40B4-BE49-F238E27FC236}">
                <a16:creationId xmlns:a16="http://schemas.microsoft.com/office/drawing/2014/main" id="{5CEC4868-B8EC-87A4-E601-F26BD726B306}"/>
              </a:ext>
            </a:extLst>
          </p:cNvPr>
          <p:cNvSpPr>
            <a:spLocks noGrp="1"/>
          </p:cNvSpPr>
          <p:nvPr>
            <p:ph type="body" sz="quarter" idx="12"/>
          </p:nvPr>
        </p:nvSpPr>
        <p:spPr>
          <a:xfrm>
            <a:off x="0" y="1498568"/>
            <a:ext cx="12192000" cy="4037342"/>
          </a:xfrm>
        </p:spPr>
        <p:txBody>
          <a:bodyPr/>
          <a:lstStyle/>
          <a:p>
            <a:r>
              <a:rPr lang="en-GB" sz="3200" dirty="0"/>
              <a:t>Try to avoid making judgemental comments about people, companies or countries that have high carbon footprints. Appeal to evidence instead. </a:t>
            </a:r>
          </a:p>
          <a:p>
            <a:r>
              <a:rPr lang="en-GB" sz="3200" dirty="0"/>
              <a:t>For instance, it is true that China is currently a major producer of carbon dioxide emissions but over the last 200 years, the nation with the highest carbon footprint is easily the USA. Even today, the amount of carbon dioxide emitted per head is lower in China than in the USA.</a:t>
            </a:r>
          </a:p>
        </p:txBody>
      </p:sp>
    </p:spTree>
    <p:extLst>
      <p:ext uri="{BB962C8B-B14F-4D97-AF65-F5344CB8AC3E}">
        <p14:creationId xmlns:p14="http://schemas.microsoft.com/office/powerpoint/2010/main" val="3561514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E6021-3B5D-D56F-981D-6BB8A3209CA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D4402FC-55A3-1AE4-0767-8B8610EE6184}"/>
              </a:ext>
            </a:extLst>
          </p:cNvPr>
          <p:cNvSpPr>
            <a:spLocks noGrp="1"/>
          </p:cNvSpPr>
          <p:nvPr>
            <p:ph type="body" sz="quarter" idx="10"/>
          </p:nvPr>
        </p:nvSpPr>
        <p:spPr>
          <a:xfrm>
            <a:off x="0" y="-488062"/>
            <a:ext cx="12192000" cy="1879957"/>
          </a:xfrm>
        </p:spPr>
        <p:txBody>
          <a:bodyPr/>
          <a:lstStyle/>
          <a:p>
            <a:r>
              <a:rPr lang="en-GB" dirty="0"/>
              <a:t>Procedural neutrality</a:t>
            </a:r>
            <a:endParaRPr lang="en-SE" dirty="0"/>
          </a:p>
        </p:txBody>
      </p:sp>
      <p:sp>
        <p:nvSpPr>
          <p:cNvPr id="3" name="Text Placeholder 2">
            <a:extLst>
              <a:ext uri="{FF2B5EF4-FFF2-40B4-BE49-F238E27FC236}">
                <a16:creationId xmlns:a16="http://schemas.microsoft.com/office/drawing/2014/main" id="{78E2EE7E-8494-38F8-18E3-21402C7927DC}"/>
              </a:ext>
            </a:extLst>
          </p:cNvPr>
          <p:cNvSpPr>
            <a:spLocks noGrp="1"/>
          </p:cNvSpPr>
          <p:nvPr>
            <p:ph type="body" sz="quarter" idx="12"/>
          </p:nvPr>
        </p:nvSpPr>
        <p:spPr>
          <a:xfrm>
            <a:off x="0" y="1391895"/>
            <a:ext cx="12192000" cy="4148141"/>
          </a:xfrm>
        </p:spPr>
        <p:txBody>
          <a:bodyPr/>
          <a:lstStyle/>
          <a:p>
            <a:r>
              <a:rPr lang="en-GB" dirty="0"/>
              <a:t>Approaches for teaching controversial topics such as climate change have been set out in Reiss, 2022. Using an advocacy approach where the teacher argues for the position they hold closes down debate and student autonomy and critical thinking. Affirmative neutrality, presenting all sides of an argument, is not necessary in the case of climate change as there is overwhelming evidence and scientific consensus that human-centred climate change is happening.</a:t>
            </a:r>
          </a:p>
          <a:p>
            <a:r>
              <a:rPr lang="en-GB" b="1" dirty="0"/>
              <a:t>Procedural neutrality </a:t>
            </a:r>
            <a:r>
              <a:rPr lang="en-GB" dirty="0"/>
              <a:t>is a good alternative approach, where you as the teacher act as a facilitator to elicit student responses from source material without revealing your position. Assembling relevant and reliable source information is difficult, but luckily the Climate Schools Programme has done that for you in </a:t>
            </a:r>
            <a:r>
              <a:rPr lang="en-GB" dirty="0">
                <a:hlinkClick r:id="rId3"/>
              </a:rPr>
              <a:t>science</a:t>
            </a:r>
            <a:r>
              <a:rPr lang="en-GB" dirty="0"/>
              <a:t>, </a:t>
            </a:r>
            <a:r>
              <a:rPr lang="en-GB" dirty="0">
                <a:hlinkClick r:id="rId4"/>
              </a:rPr>
              <a:t>geography</a:t>
            </a:r>
            <a:r>
              <a:rPr lang="en-GB" dirty="0"/>
              <a:t> and </a:t>
            </a:r>
            <a:r>
              <a:rPr lang="en-GB" dirty="0">
                <a:hlinkClick r:id="rId5"/>
              </a:rPr>
              <a:t>English</a:t>
            </a:r>
            <a:r>
              <a:rPr lang="en-GB" dirty="0"/>
              <a:t>.</a:t>
            </a:r>
          </a:p>
        </p:txBody>
      </p:sp>
    </p:spTree>
    <p:extLst>
      <p:ext uri="{BB962C8B-B14F-4D97-AF65-F5344CB8AC3E}">
        <p14:creationId xmlns:p14="http://schemas.microsoft.com/office/powerpoint/2010/main" val="2603766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72E3D-9FAF-C0F6-F257-0EC537BF7F7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BCDEF68-792E-AA35-E316-D1D426623E77}"/>
              </a:ext>
            </a:extLst>
          </p:cNvPr>
          <p:cNvSpPr>
            <a:spLocks noGrp="1"/>
          </p:cNvSpPr>
          <p:nvPr>
            <p:ph type="body" sz="quarter" idx="10"/>
          </p:nvPr>
        </p:nvSpPr>
        <p:spPr>
          <a:xfrm>
            <a:off x="0" y="-488062"/>
            <a:ext cx="12192000" cy="1879957"/>
          </a:xfrm>
        </p:spPr>
        <p:txBody>
          <a:bodyPr/>
          <a:lstStyle/>
          <a:p>
            <a:r>
              <a:rPr lang="en-GB" dirty="0"/>
              <a:t>The inoculation approach</a:t>
            </a:r>
            <a:endParaRPr lang="en-SE" dirty="0"/>
          </a:p>
        </p:txBody>
      </p:sp>
      <p:sp>
        <p:nvSpPr>
          <p:cNvPr id="3" name="Text Placeholder 2">
            <a:extLst>
              <a:ext uri="{FF2B5EF4-FFF2-40B4-BE49-F238E27FC236}">
                <a16:creationId xmlns:a16="http://schemas.microsoft.com/office/drawing/2014/main" id="{D1CB7A69-3FD2-DBBE-2914-2EF4E383BF77}"/>
              </a:ext>
            </a:extLst>
          </p:cNvPr>
          <p:cNvSpPr>
            <a:spLocks noGrp="1"/>
          </p:cNvSpPr>
          <p:nvPr>
            <p:ph type="body" sz="quarter" idx="12"/>
          </p:nvPr>
        </p:nvSpPr>
        <p:spPr>
          <a:xfrm>
            <a:off x="0" y="1391895"/>
            <a:ext cx="12192000" cy="4532862"/>
          </a:xfrm>
        </p:spPr>
        <p:txBody>
          <a:bodyPr/>
          <a:lstStyle/>
          <a:p>
            <a:r>
              <a:rPr lang="en-GB" dirty="0"/>
              <a:t>Inoculation theory takes the concept of vaccination, where we are exposed to a weak form of a virus in order to build immunity to the real virus, and applies this theory to the field of knowledge. You can inoculate your students against climate misinformation by following this approach.</a:t>
            </a:r>
          </a:p>
          <a:p>
            <a:r>
              <a:rPr lang="en-GB" dirty="0"/>
              <a:t>Inoculating requires two elements. </a:t>
            </a:r>
          </a:p>
          <a:p>
            <a:pPr marL="342900" indent="-342900">
              <a:buFont typeface="Arial" panose="020B0604020202020204" pitchFamily="34" charset="0"/>
              <a:buChar char="•"/>
            </a:pPr>
            <a:r>
              <a:rPr lang="en-GB" dirty="0"/>
              <a:t>First, it includes an explicit warning about the danger of being misled by misinformation. </a:t>
            </a:r>
          </a:p>
          <a:p>
            <a:pPr marL="342900" indent="-342900">
              <a:buFont typeface="Arial" panose="020B0604020202020204" pitchFamily="34" charset="0"/>
              <a:buChar char="•"/>
            </a:pPr>
            <a:r>
              <a:rPr lang="en-GB" dirty="0"/>
              <a:t>Second, you need to provide counterarguments explaining the flaws in that misinformation.</a:t>
            </a:r>
          </a:p>
          <a:p>
            <a:r>
              <a:rPr lang="en-GB" dirty="0"/>
              <a:t>The </a:t>
            </a:r>
            <a:r>
              <a:rPr lang="en-GB" u="sng" dirty="0">
                <a:hlinkClick r:id="rId3"/>
              </a:rPr>
              <a:t>Climate Schools Programme English lesson on climate misinformation</a:t>
            </a:r>
            <a:r>
              <a:rPr lang="en-GB" dirty="0"/>
              <a:t> follows this approach.</a:t>
            </a:r>
          </a:p>
        </p:txBody>
      </p:sp>
    </p:spTree>
    <p:extLst>
      <p:ext uri="{BB962C8B-B14F-4D97-AF65-F5344CB8AC3E}">
        <p14:creationId xmlns:p14="http://schemas.microsoft.com/office/powerpoint/2010/main" val="391635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7E8B7-80F5-B981-24FC-BE56AC75F83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63C01F6-A3C6-F319-2C35-00830B1EBF86}"/>
              </a:ext>
            </a:extLst>
          </p:cNvPr>
          <p:cNvSpPr>
            <a:spLocks noGrp="1"/>
          </p:cNvSpPr>
          <p:nvPr>
            <p:ph type="body" sz="quarter" idx="10"/>
          </p:nvPr>
        </p:nvSpPr>
        <p:spPr>
          <a:xfrm>
            <a:off x="0" y="-488062"/>
            <a:ext cx="12192000" cy="1879957"/>
          </a:xfrm>
        </p:spPr>
        <p:txBody>
          <a:bodyPr/>
          <a:lstStyle/>
          <a:p>
            <a:r>
              <a:rPr lang="en-GB" dirty="0"/>
              <a:t>Example 1: inoculation approach</a:t>
            </a:r>
            <a:endParaRPr lang="en-SE" dirty="0"/>
          </a:p>
        </p:txBody>
      </p:sp>
      <p:sp>
        <p:nvSpPr>
          <p:cNvPr id="3" name="Text Placeholder 2">
            <a:extLst>
              <a:ext uri="{FF2B5EF4-FFF2-40B4-BE49-F238E27FC236}">
                <a16:creationId xmlns:a16="http://schemas.microsoft.com/office/drawing/2014/main" id="{5A889CFB-EEAE-192A-99FF-E3D4AC3E7276}"/>
              </a:ext>
            </a:extLst>
          </p:cNvPr>
          <p:cNvSpPr>
            <a:spLocks noGrp="1"/>
          </p:cNvSpPr>
          <p:nvPr>
            <p:ph type="body" sz="quarter" idx="12"/>
          </p:nvPr>
        </p:nvSpPr>
        <p:spPr>
          <a:xfrm>
            <a:off x="0" y="1160783"/>
            <a:ext cx="12192000" cy="4917583"/>
          </a:xfrm>
        </p:spPr>
        <p:txBody>
          <a:bodyPr/>
          <a:lstStyle/>
          <a:p>
            <a:r>
              <a:rPr lang="en-GB" dirty="0"/>
              <a:t>You could share an </a:t>
            </a:r>
            <a:r>
              <a:rPr lang="en-GB" dirty="0">
                <a:hlinkClick r:id="rId3"/>
              </a:rPr>
              <a:t>article</a:t>
            </a:r>
            <a:r>
              <a:rPr lang="en-GB" dirty="0"/>
              <a:t> about a petition that was circulated in 2016 citing 31,000 scientists who denied that humans were affecting the climate. </a:t>
            </a:r>
          </a:p>
          <a:p>
            <a:r>
              <a:rPr lang="en-GB" dirty="0"/>
              <a:t>Inoculate students using the following statement </a:t>
            </a:r>
            <a:r>
              <a:rPr lang="en-GB" b="1" dirty="0"/>
              <a:t>before sharing</a:t>
            </a:r>
            <a:r>
              <a:rPr lang="en-GB" dirty="0"/>
              <a:t>. </a:t>
            </a:r>
          </a:p>
          <a:p>
            <a:r>
              <a:rPr lang="en-GB" dirty="0"/>
              <a:t>“Climate misinformation often uses ‘fake experts’ to back up their claims. Have a look at this article and tell me what you think.”</a:t>
            </a:r>
          </a:p>
          <a:p>
            <a:r>
              <a:rPr lang="en-GB" dirty="0"/>
              <a:t>Then share the issues (and a </a:t>
            </a:r>
            <a:r>
              <a:rPr lang="en-GB" dirty="0">
                <a:hlinkClick r:id="rId4"/>
              </a:rPr>
              <a:t>rebuttal article</a:t>
            </a:r>
            <a:r>
              <a:rPr lang="en-GB" dirty="0"/>
              <a:t>) </a:t>
            </a:r>
          </a:p>
          <a:p>
            <a:pPr marL="342900" indent="-342900">
              <a:buFont typeface="Arial" panose="020B0604020202020204" pitchFamily="34" charset="0"/>
              <a:buChar char="•"/>
            </a:pPr>
            <a:r>
              <a:rPr lang="en-GB" dirty="0"/>
              <a:t>Most of those who signed the petition were not climate scientists, they were science graduates</a:t>
            </a:r>
          </a:p>
          <a:p>
            <a:pPr marL="342900" indent="-342900">
              <a:buFont typeface="Arial" panose="020B0604020202020204" pitchFamily="34" charset="0"/>
              <a:buChar char="•"/>
            </a:pPr>
            <a:r>
              <a:rPr lang="en-GB" dirty="0"/>
              <a:t>Some of the people on the petition were fake</a:t>
            </a:r>
          </a:p>
          <a:p>
            <a:pPr marL="342900" indent="-342900">
              <a:buFont typeface="Arial" panose="020B0604020202020204" pitchFamily="34" charset="0"/>
              <a:buChar char="•"/>
            </a:pPr>
            <a:r>
              <a:rPr lang="en-GB" dirty="0"/>
              <a:t>31,000 people is less than 1% of all science graduates.</a:t>
            </a:r>
          </a:p>
          <a:p>
            <a:endParaRPr lang="en-SE" dirty="0"/>
          </a:p>
        </p:txBody>
      </p:sp>
    </p:spTree>
    <p:extLst>
      <p:ext uri="{BB962C8B-B14F-4D97-AF65-F5344CB8AC3E}">
        <p14:creationId xmlns:p14="http://schemas.microsoft.com/office/powerpoint/2010/main" val="118975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86E86-6BBA-9776-272C-B0B4B663243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7E0D685-6314-214C-9F19-527010CB7D12}"/>
              </a:ext>
            </a:extLst>
          </p:cNvPr>
          <p:cNvSpPr>
            <a:spLocks noGrp="1"/>
          </p:cNvSpPr>
          <p:nvPr>
            <p:ph type="body" sz="quarter" idx="10"/>
          </p:nvPr>
        </p:nvSpPr>
        <p:spPr>
          <a:xfrm>
            <a:off x="0" y="-488062"/>
            <a:ext cx="12192000" cy="1879957"/>
          </a:xfrm>
        </p:spPr>
        <p:txBody>
          <a:bodyPr/>
          <a:lstStyle/>
          <a:p>
            <a:r>
              <a:rPr lang="en-GB" dirty="0"/>
              <a:t>Example 2: inoculation approach</a:t>
            </a:r>
            <a:endParaRPr lang="en-SE" dirty="0"/>
          </a:p>
        </p:txBody>
      </p:sp>
      <p:sp>
        <p:nvSpPr>
          <p:cNvPr id="3" name="Text Placeholder 2">
            <a:extLst>
              <a:ext uri="{FF2B5EF4-FFF2-40B4-BE49-F238E27FC236}">
                <a16:creationId xmlns:a16="http://schemas.microsoft.com/office/drawing/2014/main" id="{3FEDB233-09BA-DCCA-76A4-99BF951AA1A0}"/>
              </a:ext>
            </a:extLst>
          </p:cNvPr>
          <p:cNvSpPr>
            <a:spLocks noGrp="1"/>
          </p:cNvSpPr>
          <p:nvPr>
            <p:ph type="body" sz="quarter" idx="12"/>
          </p:nvPr>
        </p:nvSpPr>
        <p:spPr>
          <a:xfrm>
            <a:off x="0" y="1160783"/>
            <a:ext cx="12192000" cy="4200463"/>
          </a:xfrm>
        </p:spPr>
        <p:txBody>
          <a:bodyPr/>
          <a:lstStyle/>
          <a:p>
            <a:r>
              <a:rPr lang="en-GB" dirty="0"/>
              <a:t>You could share an </a:t>
            </a:r>
            <a:r>
              <a:rPr lang="en-GB" dirty="0">
                <a:hlinkClick r:id="rId3"/>
              </a:rPr>
              <a:t>article</a:t>
            </a:r>
            <a:r>
              <a:rPr lang="en-GB" dirty="0"/>
              <a:t> that claim that we can dismiss climate science because in the 1970s scientists warned we might face a new Ice Age instead of global warning. Inoculate using the following statement before sharing. </a:t>
            </a:r>
          </a:p>
          <a:p>
            <a:r>
              <a:rPr lang="en-GB" dirty="0"/>
              <a:t>“Climate deniers often use the ‘straw man’ argument to back up their claims. This means that they misrepresent the claim so they can easily disprove it. Have a look at this article and tell me what you think.”</a:t>
            </a:r>
          </a:p>
          <a:p>
            <a:r>
              <a:rPr lang="en-GB" dirty="0"/>
              <a:t>The </a:t>
            </a:r>
            <a:r>
              <a:rPr lang="en-GB" dirty="0">
                <a:hlinkClick r:id="rId4"/>
              </a:rPr>
              <a:t>issues</a:t>
            </a:r>
            <a:r>
              <a:rPr lang="en-GB" dirty="0"/>
              <a:t> with this claim are that:</a:t>
            </a:r>
          </a:p>
          <a:p>
            <a:pPr marL="342900" indent="-342900">
              <a:buFont typeface="Arial" panose="020B0604020202020204" pitchFamily="34" charset="0"/>
              <a:buChar char="•"/>
            </a:pPr>
            <a:r>
              <a:rPr lang="en-GB" dirty="0"/>
              <a:t>It was a small number of scientists who claimed this in the 1970s</a:t>
            </a:r>
          </a:p>
          <a:p>
            <a:pPr marL="342900" indent="-342900">
              <a:buFont typeface="Arial" panose="020B0604020202020204" pitchFamily="34" charset="0"/>
              <a:buChar char="•"/>
            </a:pPr>
            <a:r>
              <a:rPr lang="en-GB" dirty="0"/>
              <a:t>99%* of climate scientists today agree about climate change caused by global warming</a:t>
            </a:r>
          </a:p>
        </p:txBody>
      </p:sp>
      <p:sp>
        <p:nvSpPr>
          <p:cNvPr id="4" name="TextBox 3">
            <a:extLst>
              <a:ext uri="{FF2B5EF4-FFF2-40B4-BE49-F238E27FC236}">
                <a16:creationId xmlns:a16="http://schemas.microsoft.com/office/drawing/2014/main" id="{7748D141-3CFD-B340-7202-87301303C597}"/>
              </a:ext>
            </a:extLst>
          </p:cNvPr>
          <p:cNvSpPr txBox="1"/>
          <p:nvPr/>
        </p:nvSpPr>
        <p:spPr>
          <a:xfrm>
            <a:off x="1097280" y="4912387"/>
            <a:ext cx="7332726" cy="1569660"/>
          </a:xfrm>
          <a:prstGeom prst="rect">
            <a:avLst/>
          </a:prstGeom>
          <a:noFill/>
        </p:spPr>
        <p:txBody>
          <a:bodyPr wrap="square" rtlCol="0">
            <a:spAutoFit/>
          </a:bodyPr>
          <a:lstStyle/>
          <a:p>
            <a:r>
              <a:rPr lang="en-GB" sz="2400" dirty="0">
                <a:solidFill>
                  <a:schemeClr val="accent3"/>
                </a:solidFill>
              </a:rPr>
              <a:t>This approach can also lead to a debate about the nature of scientific enquiry  - gathering robust evidence that can prove, modify or disprove previous theories.</a:t>
            </a:r>
          </a:p>
          <a:p>
            <a:endParaRPr lang="en-GB" sz="2400" dirty="0">
              <a:solidFill>
                <a:schemeClr val="accent3"/>
              </a:solidFill>
            </a:endParaRPr>
          </a:p>
        </p:txBody>
      </p:sp>
    </p:spTree>
    <p:extLst>
      <p:ext uri="{BB962C8B-B14F-4D97-AF65-F5344CB8AC3E}">
        <p14:creationId xmlns:p14="http://schemas.microsoft.com/office/powerpoint/2010/main" val="3490816339"/>
      </p:ext>
    </p:extLst>
  </p:cSld>
  <p:clrMapOvr>
    <a:masterClrMapping/>
  </p:clrMapOvr>
</p:sld>
</file>

<file path=ppt/theme/theme1.xml><?xml version="1.0" encoding="utf-8"?>
<a:theme xmlns:a="http://schemas.openxmlformats.org/drawingml/2006/main" name="Office Theme">
  <a:themeElements>
    <a:clrScheme name="EUK Climate Schools Programme">
      <a:dk1>
        <a:srgbClr val="E9002A"/>
      </a:dk1>
      <a:lt1>
        <a:srgbClr val="FEFFFF"/>
      </a:lt1>
      <a:dk2>
        <a:srgbClr val="3CAF2B"/>
      </a:dk2>
      <a:lt2>
        <a:srgbClr val="FEFFFF"/>
      </a:lt2>
      <a:accent1>
        <a:srgbClr val="E9002A"/>
      </a:accent1>
      <a:accent2>
        <a:srgbClr val="3CAF2B"/>
      </a:accent2>
      <a:accent3>
        <a:srgbClr val="25205C"/>
      </a:accent3>
      <a:accent4>
        <a:srgbClr val="E9002A"/>
      </a:accent4>
      <a:accent5>
        <a:srgbClr val="3CAF2B"/>
      </a:accent5>
      <a:accent6>
        <a:srgbClr val="FEFFFF"/>
      </a:accent6>
      <a:hlink>
        <a:srgbClr val="3CAF2B"/>
      </a:hlink>
      <a:folHlink>
        <a:srgbClr val="E9002A"/>
      </a:folHlink>
    </a:clrScheme>
    <a:fontScheme name="EUK AUG23">
      <a:majorFont>
        <a:latin typeface="Calibri"/>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UK Climate Schools Programme_PPT Template_V2" id="{9BF17D78-6B35-8141-87D2-A60D6AB439A9}" vid="{14B4B7A4-B717-C94E-ABCB-ED900D701E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4b99450-6165-43ce-8edf-8737e5c2b623" xsi:nil="true"/>
    <lcf76f155ced4ddcb4097134ff3c332f xmlns="c6c544d4-0f95-446b-839f-c26bb03f069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EC4E5DF3ADEAB41B32171910EA63BE4" ma:contentTypeVersion="16" ma:contentTypeDescription="Create a new document." ma:contentTypeScope="" ma:versionID="91a095d3376c50e41107bca98c2f070e">
  <xsd:schema xmlns:xsd="http://www.w3.org/2001/XMLSchema" xmlns:xs="http://www.w3.org/2001/XMLSchema" xmlns:p="http://schemas.microsoft.com/office/2006/metadata/properties" xmlns:ns2="c6c544d4-0f95-446b-839f-c26bb03f0695" xmlns:ns3="c4b99450-6165-43ce-8edf-8737e5c2b623" targetNamespace="http://schemas.microsoft.com/office/2006/metadata/properties" ma:root="true" ma:fieldsID="4fb8b43d6bb4f9d7e0080cc85f79b51b" ns2:_="" ns3:_="">
    <xsd:import namespace="c6c544d4-0f95-446b-839f-c26bb03f0695"/>
    <xsd:import namespace="c4b99450-6165-43ce-8edf-8737e5c2b62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bjectDetectorVersions" minOccurs="0"/>
                <xsd:element ref="ns2:MediaServiceOCR" minOccurs="0"/>
                <xsd:element ref="ns2:MediaServiceGenerationTime" minOccurs="0"/>
                <xsd:element ref="ns2:MediaServiceEventHashCode" minOccurs="0"/>
                <xsd:element ref="ns2:MediaServiceLocation" minOccurs="0"/>
                <xsd:element ref="ns2:MediaServiceSearchPropertie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c544d4-0f95-446b-839f-c26bb03f06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8243dfa-4154-4670-946c-2a8ca41de34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b99450-6165-43ce-8edf-8737e5c2b62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96f2459a-b6f7-4fb6-9685-1fcbaf9f8c31}" ma:internalName="TaxCatchAll" ma:showField="CatchAllData" ma:web="c4b99450-6165-43ce-8edf-8737e5c2b6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53D4531-A5AD-4252-BF9A-3A5C35F8C8FF}">
  <ds:schemaRefs>
    <ds:schemaRef ds:uri="http://purl.org/dc/dcmitype/"/>
    <ds:schemaRef ds:uri="http://schemas.microsoft.com/office/2006/documentManagement/types"/>
    <ds:schemaRef ds:uri="c6c544d4-0f95-446b-839f-c26bb03f0695"/>
    <ds:schemaRef ds:uri="http://schemas.openxmlformats.org/package/2006/metadata/core-properties"/>
    <ds:schemaRef ds:uri="http://www.w3.org/XML/1998/namespace"/>
    <ds:schemaRef ds:uri="c4b99450-6165-43ce-8edf-8737e5c2b623"/>
    <ds:schemaRef ds:uri="http://schemas.microsoft.com/office/infopath/2007/PartnerControls"/>
    <ds:schemaRef ds:uri="http://schemas.microsoft.com/office/2006/metadata/properties"/>
    <ds:schemaRef ds:uri="http://purl.org/dc/terms/"/>
    <ds:schemaRef ds:uri="http://purl.org/dc/elements/1.1/"/>
  </ds:schemaRefs>
</ds:datastoreItem>
</file>

<file path=customXml/itemProps2.xml><?xml version="1.0" encoding="utf-8"?>
<ds:datastoreItem xmlns:ds="http://schemas.openxmlformats.org/officeDocument/2006/customXml" ds:itemID="{16489208-61B9-4F7E-A1CB-919A464C95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6c544d4-0f95-446b-839f-c26bb03f0695"/>
    <ds:schemaRef ds:uri="c4b99450-6165-43ce-8edf-8737e5c2b6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8B7190C-C3DE-43BE-ACDF-FA3163911A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Climate Schools Programme PowerPoint template</Template>
  <TotalTime>245</TotalTime>
  <Words>1902</Words>
  <Application>Microsoft Office PowerPoint</Application>
  <PresentationFormat>Widescreen</PresentationFormat>
  <Paragraphs>111</Paragraphs>
  <Slides>16</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Aptos</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Kim Biddulph</dc:creator>
  <cp:lastModifiedBy>Andy Kyriacou</cp:lastModifiedBy>
  <cp:revision>3</cp:revision>
  <dcterms:created xsi:type="dcterms:W3CDTF">2025-11-11T15:57:58Z</dcterms:created>
  <dcterms:modified xsi:type="dcterms:W3CDTF">2026-02-13T11:35:45Z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0x0101008EC4E5DF3ADEAB41B32171910EA63BE4</vt:lpwstr>
  </property>
</Properties>
</file>