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9ADDF85-DF29-4C1D-9508-113CED0CBDC2}">
          <p14:sldIdLst>
            <p14:sldId id="257"/>
            <p14:sldId id="258"/>
          </p14:sldIdLst>
        </p14:section>
        <p14:section name="What is engineering?" id="{EB2BC745-182E-4C27-882C-C805C64633C2}">
          <p14:sldIdLst>
            <p14:sldId id="259"/>
            <p14:sldId id="260"/>
            <p14:sldId id="261"/>
            <p14:sldId id="262"/>
            <p14:sldId id="263"/>
            <p14:sldId id="264"/>
          </p14:sldIdLst>
        </p14:section>
        <p14:section name="Jobs and roles in engineering" id="{B37F3F3C-D416-4B56-B1BE-890948D4E473}">
          <p14:sldIdLst>
            <p14:sldId id="265"/>
            <p14:sldId id="266"/>
            <p14:sldId id="267"/>
            <p14:sldId id="268"/>
            <p14:sldId id="269"/>
            <p14:sldId id="270"/>
            <p14:sldId id="271"/>
            <p14:sldId id="272"/>
          </p14:sldIdLst>
        </p14:section>
        <p14:section name="Routes into engineering" id="{8305F7C7-834A-430B-A14F-1BCF17A9F563}">
          <p14:sldIdLst>
            <p14:sldId id="273"/>
          </p14:sldIdLst>
        </p14:section>
        <p14:section name="What do engineers do?" id="{00A68AC8-9A16-4A40-A797-35C2982AA3D7}">
          <p14:sldIdLst>
            <p14:sldId id="274"/>
            <p14:sldId id="275"/>
            <p14:sldId id="276"/>
            <p14:sldId id="277"/>
            <p14:sldId id="278"/>
          </p14:sldIdLst>
        </p14:section>
        <p14:section name="What next and questions" id="{424DC1D7-F864-46EE-9349-AD4D435951AB}">
          <p14:sldIdLst>
            <p14:sldId id="279"/>
            <p14:sldId id="280"/>
            <p14:sldId id="281"/>
          </p14:sldIdLst>
        </p14:section>
        <p14:section name="Editable slides" id="{0472FE3D-D0B8-409C-ABFD-73B75CE41E83}">
          <p14:sldIdLst>
            <p14:sldId id="282"/>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86F72B-F6A6-4226-A39C-509131A0960A}" v="1" dt="2024-11-13T11:22:38.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0"/>
    <p:restoredTop sz="71550" autoAdjust="0"/>
  </p:normalViewPr>
  <p:slideViewPr>
    <p:cSldViewPr snapToGrid="0">
      <p:cViewPr varScale="1">
        <p:scale>
          <a:sx n="79" d="100"/>
          <a:sy n="79" d="100"/>
        </p:scale>
        <p:origin x="19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B7914-91D2-924C-B312-860FF725F372}"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626B0-4D07-6D42-8672-442422DA743F}" type="slidenum">
              <a:rPr lang="en-US" smtClean="0"/>
              <a:t>‹#›</a:t>
            </a:fld>
            <a:endParaRPr lang="en-US"/>
          </a:p>
        </p:txBody>
      </p:sp>
    </p:spTree>
    <p:extLst>
      <p:ext uri="{BB962C8B-B14F-4D97-AF65-F5344CB8AC3E}">
        <p14:creationId xmlns:p14="http://schemas.microsoft.com/office/powerpoint/2010/main" val="208995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ukeducation.org.uk/resources/real-jobs/danie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thisisengineering.org.uk/people/" TargetMode="External"/><Relationship Id="rId4" Type="http://schemas.openxmlformats.org/officeDocument/2006/relationships/hyperlink" Target="https://neonfutures.org.uk/case-study/"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hisisengineering.org.uk/people/eneni-bambara-abb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neonfutures.org.uk/case-study/mechanical-engineer-lewi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onfutures.org.uk/case-study/agricultural-engineer-charlotte-budge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hisisengineering.org.uk/people/joshua-macabua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hisisengineering.org.uk/people/alan-proud/"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thisisengineering.org.uk/people/vinita-marwaha-madill/"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hisisengineering.org.uk/people/george-imafido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neonfutures.org.uk/case-study/anna-lucy-sustainability-rnli/"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mtfy.org.uk/" TargetMode="External"/><Relationship Id="rId13" Type="http://schemas.openxmlformats.org/officeDocument/2006/relationships/hyperlink" Target="https://neonfutures.org.uk/case-study/" TargetMode="External"/><Relationship Id="rId3" Type="http://schemas.openxmlformats.org/officeDocument/2006/relationships/hyperlink" Target="https://neonfutures.org.uk/resource/booklet-what-is-engineering/" TargetMode="External"/><Relationship Id="rId7" Type="http://schemas.openxmlformats.org/officeDocument/2006/relationships/hyperlink" Target="https://neonfutures.org.uk/resource/future-skills-leaflet/" TargetMode="External"/><Relationship Id="rId12" Type="http://schemas.openxmlformats.org/officeDocument/2006/relationships/hyperlink" Target="https://neonfutures.org.uk/resource/t-level-explorer/"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neonfutures.org.uk/resource/poster-100-jobs-in-stem/" TargetMode="External"/><Relationship Id="rId11" Type="http://schemas.openxmlformats.org/officeDocument/2006/relationships/hyperlink" Target="https://neonfutures.org.uk/resource/all-routes-into-engineering/" TargetMode="External"/><Relationship Id="rId5" Type="http://schemas.openxmlformats.org/officeDocument/2006/relationships/hyperlink" Target="https://neonfutures.org.uk/resource/booklet-from-idea-to-career/" TargetMode="External"/><Relationship Id="rId10" Type="http://schemas.openxmlformats.org/officeDocument/2006/relationships/hyperlink" Target="https://neonfutures.org.uk/resource/postcards-green-careers/" TargetMode="External"/><Relationship Id="rId4" Type="http://schemas.openxmlformats.org/officeDocument/2006/relationships/hyperlink" Target="https://neonfutures.org.uk/resource/poster-10-great-reasons-to-become-an-engineer/" TargetMode="External"/><Relationship Id="rId9" Type="http://schemas.openxmlformats.org/officeDocument/2006/relationships/hyperlink" Target="https://neonfutures.org.uk/resource/green-engineering-careers-posters/" TargetMode="External"/><Relationship Id="rId14" Type="http://schemas.openxmlformats.org/officeDocument/2006/relationships/hyperlink" Target="https://thisisengineering.org.uk/peopl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omorrowsengineers.org.uk/improving-practice/resources/engineeringuk-top-tips-for-delivering-engineering-activitie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tomorrowsengineers.org.uk/improving-practice/resources/talking-about-careers-webinar/"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omorrowsengineers.org.uk/improving-practice/resources/engineeringuk-top-tips-for-delivering-engineering-activitie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tomorrowsengineers.org.uk/improving-practice/resources/talking-about-careers-webina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omorrowsengineers.org.uk/improving-practice/resources/engineeringuk-top-tips-for-delivering-engineering-activitie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tomorrowsengineers.org.uk/improving-practice/resources/talking-about-careers-webina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ukeducation.org.uk/teweek" TargetMode="External"/><Relationship Id="rId7" Type="http://schemas.openxmlformats.org/officeDocument/2006/relationships/hyperlink" Target="https://eukeducation.org.uk/resources/real-jobs/danie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ukeducation.org.uk/resources/real-jobs/james-bto/" TargetMode="External"/><Relationship Id="rId5" Type="http://schemas.openxmlformats.org/officeDocument/2006/relationships/hyperlink" Target="https://eukeducation.org.uk/resources/real-jobs/laura/" TargetMode="External"/><Relationship Id="rId4" Type="http://schemas.openxmlformats.org/officeDocument/2006/relationships/hyperlink" Target="https://eukeducation.org.uk/resources/real-jobs/santina/"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onfutures.org.uk/resource/green-engineering-careers-poster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eonfutures.org.uk/resource/postcards-green-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presentation is to inform and inspire secondary school aged students about the range of careers in engineering and technology. You can rearrange the slides and remove those that are not relevant to your presentation where necessary.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that slides 9 to 15 and slides 18 to 22 contain links to help the presenter move around the slides. If you are removing or re-ordering your slide deck, you can either edit or remove the links by right clicking over the text that contains the link, and selecting either ‘edit link’, or ‘remove link’.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Guidance, including suggested optional</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activities where relevant, have been added to the notes section of every slide to help the presenter.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Before leading your presentation, we recommend looking at our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top tips for delivering inspiring careers activities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‘Getting the message across: top tips for delivering inspiring engineering activities’ (suitable for STEM Ambassadors, business volunteers and outreach practitioners): https://www.tomorrowsengineers.org.uk/improving-practice/resources/engineeringuk-top-tips-for-delivering-engineering-activities/</a:t>
            </a:r>
          </a:p>
          <a:p>
            <a:pPr marL="285750" lvl="0" indent="-28575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‘Talking about engineering careers webinar’ (suitable for STEM Ambassadors, business volunteers and outreach practitioners): https://www.tomorrowsengineers.org.uk/improving-practice/resources/talking-about-careers-webinar/</a:t>
            </a:r>
          </a:p>
          <a:p>
            <a:pPr marL="285750" lvl="0" indent="-28575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‘Inspiring future engineers: notes for teachers’ (suitable for teachers, SLT and careers practitioners): https://neonfutures.org.uk/resource/leaflet-inspiring-future-engineers-notes-for-teachers/</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a:t>
            </a:fld>
            <a:endParaRPr lang="en-US"/>
          </a:p>
        </p:txBody>
      </p:sp>
    </p:spTree>
    <p:extLst>
      <p:ext uri="{BB962C8B-B14F-4D97-AF65-F5344CB8AC3E}">
        <p14:creationId xmlns:p14="http://schemas.microsoft.com/office/powerpoint/2010/main" val="382436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places we live in</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change the places we live in by adapting our buildings and communities. This helps to meet SDG 6 (Clean water and sanitation), SDG 11 (Sustainable cities), SDG 13 (Climate action) and SDG 14/15 (Biodiversity).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many public buildings will still be standing in 100 years?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insulate ourselves as well as our homes?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design emergency, temporary shelter sustainably?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10</a:t>
            </a:fld>
            <a:endParaRPr lang="en-US"/>
          </a:p>
        </p:txBody>
      </p:sp>
    </p:spTree>
    <p:extLst>
      <p:ext uri="{BB962C8B-B14F-4D97-AF65-F5344CB8AC3E}">
        <p14:creationId xmlns:p14="http://schemas.microsoft.com/office/powerpoint/2010/main" val="3103162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tackle air pollution</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tackle air pollution by making our air fresh again. This helps to meet SDG 3 (Good health and wellbeing), SDG 11 (Sustainable cities and communities), SDG 13 (Climate action), and SDGs 14/15 (Biodiversity).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allow people to travel to school in a diesel or petrol vehicle?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are the 3 biggest health impacts of pollution, and how might this change in 50 years?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could we improve the air quality in our cities?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Will we ever need to buy or rent clean air?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11</a:t>
            </a:fld>
            <a:endParaRPr lang="en-US"/>
          </a:p>
        </p:txBody>
      </p:sp>
    </p:spTree>
    <p:extLst>
      <p:ext uri="{BB962C8B-B14F-4D97-AF65-F5344CB8AC3E}">
        <p14:creationId xmlns:p14="http://schemas.microsoft.com/office/powerpoint/2010/main" val="4030804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use things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change the way we use things by reducing waste. This helps to meet SDG 12 (Responsible consumption and production), SDG 13 (Climate action) and SDGs 14/15 (Biodiversity).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can we solve the fast fashion problem?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Will your clothes outlive you?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Do we have enough land for landfills?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food be the future of fashion?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12</a:t>
            </a:fld>
            <a:endParaRPr lang="en-US"/>
          </a:p>
        </p:txBody>
      </p:sp>
    </p:spTree>
    <p:extLst>
      <p:ext uri="{BB962C8B-B14F-4D97-AF65-F5344CB8AC3E}">
        <p14:creationId xmlns:p14="http://schemas.microsoft.com/office/powerpoint/2010/main" val="917115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power our world</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change the way we power our world by improving access to clean, green electricity. This helps to meet SDG 1 (No poverty), SDG 7 (Clean energy), SDG 10 (Reduced inequalities), SDG 11 (Sustainable cities and communities), and SDG 13 (Climate action).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generate our own power at home?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harness the energy in our bodies?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Is nuclear power ‘renewable’?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13</a:t>
            </a:fld>
            <a:endParaRPr lang="en-US"/>
          </a:p>
        </p:txBody>
      </p:sp>
    </p:spTree>
    <p:extLst>
      <p:ext uri="{BB962C8B-B14F-4D97-AF65-F5344CB8AC3E}">
        <p14:creationId xmlns:p14="http://schemas.microsoft.com/office/powerpoint/2010/main" val="3718315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create and enjoy food</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to change the way we enjoy food and creating a healthier planet. This helps to meet SDG 1 (No poverty), SDG 2 (Zero hunger), SDG 3 (Good health and wellbeing), SDG 6 (Clean water), SDG 10 (Reduced inequalities), SDG 12 (Responsible consumption and production), and SDG 13 (Climate action).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only eat food that has been grown or produced locally?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save the planet and still eat meat?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can we grow vertically?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Should we stop flying food into the UK?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14</a:t>
            </a:fld>
            <a:endParaRPr lang="en-US"/>
          </a:p>
        </p:txBody>
      </p:sp>
    </p:spTree>
    <p:extLst>
      <p:ext uri="{BB962C8B-B14F-4D97-AF65-F5344CB8AC3E}">
        <p14:creationId xmlns:p14="http://schemas.microsoft.com/office/powerpoint/2010/main" val="197569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Engineers are helping us change the way we travel</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how engineers and technicians are helping us to travel sustainably. This helps to meet SDG 11 (Sustainable cities and communities) and SDG 13 (Climate action).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Slides 10 to 15 focus on specific issues engineers and technicians are supporting to help meet the Sustainable Development Goals. This slide includes: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the innovation and work engineers are exploring to solve the problem (top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why it’s important for engineers to solve this problem (bottom right)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3 examples of real-life job roles that help to work towards this problem (left)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9.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the discussion points below to encourage young people to think like engineers and technicians, whilst also considering ethical decision making (considering the impact of different courses of action on others and demonstrate fairness, care and responsibility):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can you travel the world sustainably?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important is travel in an increasingly virtual world?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reduce travel while still experiencing the world and connecting with others?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Can we move to another planet?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15</a:t>
            </a:fld>
            <a:endParaRPr lang="en-US"/>
          </a:p>
        </p:txBody>
      </p:sp>
    </p:spTree>
    <p:extLst>
      <p:ext uri="{BB962C8B-B14F-4D97-AF65-F5344CB8AC3E}">
        <p14:creationId xmlns:p14="http://schemas.microsoft.com/office/powerpoint/2010/main" val="112619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type of engineer could you be?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see the breadth of different job titles and career opportunities across engineering and technology industries. They also build on their understanding of the demand for more engineers and technicians, and the opportunities and stability with more jobs, and new jobs, being created.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Future jobs and skills: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Unlike some other professions, engineers and engineering skills will always be needed, with many new roles being created each year and decade: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Green jobs: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Many new roles will be created, and existing jobs will adapt, to the emergence of the green economy and clean technologies. Green jobs involve protecting or restoring the environment and mitigating or adapting to climate change. They are found in lots of different sectors, from construction to healthcare. They will also be required to help us develop green day-to-day practices: for example, transport (e-planes, electric vehicles and hydrogen HGVs), food production and waste reduction. Some examples of future job titles include: ‘Solar Energy Advisor’, Recycled Goods Designer’, and ‘Carbon Removal Scientist’.  </a:t>
            </a: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Machine learning and artificial intelligence (AI):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machine learning and artificial intelligence (AI) systems are becoming increasingly advanced. This will increase the demand for engineers and technicians who are needed to develop, integrate, test, use and improve the AI systems, as well as support people to use them safely and responsibly. Some examples of future job titles include: ‘AI Engineer’, ‘Ethical Hacker’ and ‘Cybersecurity Specialist’. </a:t>
            </a: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Future skills: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Many jobs in the future will involve advanced digital and computing skills. In the coming years, there will be an increasing demand for people who can handle complex information, embrace change, and have an inclusive and ethical mindset. </a:t>
            </a: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Ethical decision-making: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an important skill for engineers and technicians is to consider the impact of their actions on others and demonstrate fairness, care, and responsibility throughout their work. This includes considering our health and wellbeing, data and privacy, and environment.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Encourage young people to think of jobs of the future and create brand new job titles that do not exist yet. This gives young people a chance to be creative whilst also thinking about the issues and challenges that are important to be resolved by engineers in the future. This will also demonstrate what young people value to be important and can help guide further discussions.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16</a:t>
            </a:fld>
            <a:endParaRPr lang="en-US"/>
          </a:p>
        </p:txBody>
      </p:sp>
    </p:spTree>
    <p:extLst>
      <p:ext uri="{BB962C8B-B14F-4D97-AF65-F5344CB8AC3E}">
        <p14:creationId xmlns:p14="http://schemas.microsoft.com/office/powerpoint/2010/main" val="3725712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Different ways to become an engineer</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there are different routes into engineering and technology careers, including apprenticeships, T Levels, A Levels, International Baccalaureate (IB), Scottish Highers, Degree / Graduate Apprenticeships, and degrees. This means young people can choose a route that suits their learning style.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can get more information about different routes into engineering via our online resources: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‘All routes into engineering’ (left side) provides an overview of the different routes into engineering and is especially helpful for students currently making decisions about their next steps.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 Level explorer’ (right side) provides a detailed guide to T Levels and the benefits of choosing a T Level to pursue a career in engineering and technology. </a:t>
            </a: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 Levels: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There are lots of different qualifications available when you leave school, including T Levels, A Levels, Highers, International Baccalaureate (IB), </a:t>
            </a:r>
            <a:r>
              <a:rPr lang="en-GB" sz="1800"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TechBacc</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and apprenticeships. T Levels are career-focused qualifications designed by employers, made up of 80% classroom learning and 20% workplace experience, consisting of a 45-day industry placement, helping prepare you for the world of work. The experience and understanding gained of the real world of work will be attractive to potential employers, who will value the skills, knowledge and practical experience you will gain.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Apprenticeships: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Apprenticeships allow you to earn money, combining on the job training with study. Apprentices work towards nationally recognised qualifications at college and / or a training provider and through virtual learning, and spend the rest of their time developing technical skills and on-the-job knowledge with an employer in their chosen industry.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University degrees: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 degree in engineering can be a useful starting point for a career in engineering, or for a career in another sector where the ability to creativity problem-solve using maths and science is valued. Through a degree, you can build a broad knowledge base and find out more about the different engineering disciplines (such as chemical, civil, electrical and mechanical), and how they interconnect, before deciding which area(s) to specialise in.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Degree apprenticeships and Graduate Apprenticeships: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Degree apprenticeships (Graduate Apprenticeships in Scotland) are higher level apprenticeships that can lead to a Bachelor’s Degree as part of an apprenticeship. They are ideal for students who want to gain work experience rather than studying full time at university but would like to achieve the same degree status.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17</a:t>
            </a:fld>
            <a:endParaRPr lang="en-US"/>
          </a:p>
        </p:txBody>
      </p:sp>
    </p:spTree>
    <p:extLst>
      <p:ext uri="{BB962C8B-B14F-4D97-AF65-F5344CB8AC3E}">
        <p14:creationId xmlns:p14="http://schemas.microsoft.com/office/powerpoint/2010/main" val="2929093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Adapting this section to different timeframes: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If you are leading a shortened presentation, you can use slide 18 only and ask young people to choose 1 or 2 case studies to explore further. You can then click on the name of the case study to be taken to the relevant slide, or you can click on the arrow on the top right case study image to watch their case study video.</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that slides 18 to 22 contain links to help the presenter move around the slides. If you are removing or re-ordering your slide deck, you can either edit or remove the links by right clicking over the text that contains the link, and selecting either ‘edit link’, or ‘remove link’.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that all video links in this section will open a YouTube window, and videos should play instantly.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Each slide contains one professional who has taken a vocational route through apprenticeships, and one professional who has taken an academic route. This highlights to students how they can explore different routes into their future careers.</a:t>
            </a: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SLIDE NOTES: What do engineers do?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young people are introduced to real jobs in engineering and technology through a collection of 8 case studies. They will learn what engineers and STEM professionals love about their jobs, what they do, and how they got started. These case studies also provide more insight into the different routes into engineering, through apprenticeships and university.</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By clicking on the name of the case study, you will be directed to the relevant case study slide (each slide has 2 case studies). By clicking the arrow in the top-right corner of the case study image, you will be taken to a video case study on YouTube*.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Lucy’s video features both Lucy, and Lucy’s manager Anna (Sustainability Manager)</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If your audience would like more information about T Levels, you can use Daniel’s video case study from the Tomorrow’s Engineers Week 2024 campaign. Daniel is studying a T Level in Design and Manufacture at Burnley College and wants to go into a career in aerospace engineering: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https://eukeducation.org.uk/resources/real-jobs/daniel/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can find more case studies via: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Neon: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https://neonfutures.org.uk/case-study/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is Engineering: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https://thisisengineering.org.uk/people/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u="none" strike="noStrike"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You can also find our Tomorrow’s Engineers Week 2024</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video</a:t>
            </a:r>
            <a:r>
              <a:rPr lang="en-GB" sz="1800" u="none" strike="noStrike"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case studies</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exploring the day in the life of 4 engineers, </a:t>
            </a:r>
            <a:r>
              <a:rPr lang="en-GB" sz="1800" u="none" strike="noStrike"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on slide 8</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 ‘Follow your passion’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18</a:t>
            </a:fld>
            <a:endParaRPr lang="en-US"/>
          </a:p>
        </p:txBody>
      </p:sp>
    </p:spTree>
    <p:extLst>
      <p:ext uri="{BB962C8B-B14F-4D97-AF65-F5344CB8AC3E}">
        <p14:creationId xmlns:p14="http://schemas.microsoft.com/office/powerpoint/2010/main" val="1110452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a:t>
            </a:r>
            <a:r>
              <a:rPr lang="en-GB" sz="1800" b="1"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Eneni</a:t>
            </a: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and Lewis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Eneni</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Robotics Engineer: you can find more information about </a:t>
            </a:r>
            <a:r>
              <a:rPr lang="en-GB" sz="1800" kern="100" dirty="0" err="1">
                <a:effectLst/>
                <a:highlight>
                  <a:srgbClr val="FFFF00"/>
                </a:highlight>
                <a:latin typeface="Aptos" panose="020B0004020202020204" pitchFamily="34" charset="0"/>
                <a:ea typeface="Aptos" panose="020B0004020202020204" pitchFamily="34" charset="0"/>
                <a:cs typeface="Times New Roman" panose="02020603050405020304" pitchFamily="18" charset="0"/>
              </a:rPr>
              <a:t>Eneni’s</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https://thisisengineering.org.uk/people/eneni-bambara-abban/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Lewis, Project Development Manager: you can find more information about Lewis’s story via Neon: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https://neonfutures.org.uk/case-study/mechanical-engineer-lewis/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18.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19</a:t>
            </a:fld>
            <a:endParaRPr lang="en-US"/>
          </a:p>
        </p:txBody>
      </p:sp>
    </p:spTree>
    <p:extLst>
      <p:ext uri="{BB962C8B-B14F-4D97-AF65-F5344CB8AC3E}">
        <p14:creationId xmlns:p14="http://schemas.microsoft.com/office/powerpoint/2010/main" val="626485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can edit this slide and add text next to the prompts, to introduce yourself to your audience, including: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‘Who I am’: full name (you may also wish to add your pronouns)</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‘My job is’: add your job title</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my job, I’: a couple of words that describe what your job is e.g., ‘I help to clean our air’, ‘I improve access to clean water’, ‘I look for new ways to make smartphones’. </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‘Organisation’: the name of the organisation you are representing today – you can add multiple if needed</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Before talking about your job: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Young people want to meet the whole person and get to know you as an individual. This helps to make the session more relatable and memorable. You might want to say something like ‘I live in Yorkshire, I have 2 dogs, I recently started baking and I’m training for a half marathon’ – a brief insight into who you are as a person before you move on to talk about your job.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a:t>
            </a:fld>
            <a:endParaRPr lang="en-US"/>
          </a:p>
        </p:txBody>
      </p:sp>
    </p:spTree>
    <p:extLst>
      <p:ext uri="{BB962C8B-B14F-4D97-AF65-F5344CB8AC3E}">
        <p14:creationId xmlns:p14="http://schemas.microsoft.com/office/powerpoint/2010/main" val="385599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Charlotte and Joshua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Charlotte, Land-Based Engineering Apprentice: you can find more information about Charlotte’s story via Neon: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https://neonfutures.org.uk/case-study/agricultural-engineer-charlotte-budgen/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Joshua, Structural Engineer (Search and Rescue): you can find more information about Joshua’s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https://thisisengineering.org.uk/people/joshua-macabuag/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18.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20</a:t>
            </a:fld>
            <a:endParaRPr lang="en-US"/>
          </a:p>
        </p:txBody>
      </p:sp>
    </p:spTree>
    <p:extLst>
      <p:ext uri="{BB962C8B-B14F-4D97-AF65-F5344CB8AC3E}">
        <p14:creationId xmlns:p14="http://schemas.microsoft.com/office/powerpoint/2010/main" val="127028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Alan and Vinita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Alan, Senior Orthotic Technician: you can find more information about Alan’s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https://thisisengineering.org.uk/people/alan-proud/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Vinita, Space Operations Engineer: you can find more information about Vinita’s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https://thisisengineering.org.uk/people/vinita-marwaha-madill/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18.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21</a:t>
            </a:fld>
            <a:endParaRPr lang="en-US"/>
          </a:p>
        </p:txBody>
      </p:sp>
    </p:spTree>
    <p:extLst>
      <p:ext uri="{BB962C8B-B14F-4D97-AF65-F5344CB8AC3E}">
        <p14:creationId xmlns:p14="http://schemas.microsoft.com/office/powerpoint/2010/main" val="2018670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Case studies: George and Lucy*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George, Performance Engineer: you can find more information about George’s story via This is Engineering: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https://thisisengineering.org.uk/people/george-imafidon/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Lucy, Sustainability Apprentice: you can find more information about Lucy’s story via Neon: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https://neonfutures.org.uk/case-study/anna-lucy-sustainability-rnli/</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please note Lucy’s video features both Lucy, and Lucy’s manager Anna (Sustainability Manager)</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By clicking ‘back’, you will be taken back to slide 18. </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22</a:t>
            </a:fld>
            <a:endParaRPr lang="en-US"/>
          </a:p>
        </p:txBody>
      </p:sp>
    </p:spTree>
    <p:extLst>
      <p:ext uri="{BB962C8B-B14F-4D97-AF65-F5344CB8AC3E}">
        <p14:creationId xmlns:p14="http://schemas.microsoft.com/office/powerpoint/2010/main" val="63285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next?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are given a list of different ways they can find out more about engineering and technology. They can find even more inspiration through the ‘My World, My Future: where can STEM take me?’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young people would like more information about what they have learned throughout this presentation, you can sign post to our resources: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is engineering?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is engineering?’ booklet: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https://neonfutures.org.uk/resource/booklet-what-is-engineering/</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’10 great reasons to become a scientist or engineer’ poster: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https://neonfutures.org.uk/resource/poster-10-great-reasons-to-become-an-engineer/</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Exciting jobs that make a difference: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‘From idea to career: explore 12 areas of engineering’ booklet: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5"/>
              </a:rPr>
              <a:t>https://neonfutures.org.uk/resource/booklet-from-idea-to-career/</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‘100 jobs in STEM’ poster: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6"/>
              </a:rPr>
              <a:t>https://neonfutures.org.uk/resource/poster-100-jobs-in-stem/</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skills do engineers use?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‘Engineering and technology: the key to the future’ leaflet: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7"/>
              </a:rPr>
              <a:t>https://neonfutures.org.uk/resource/future-skills-leaflet/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‘Meet the future you’ online quiz: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8"/>
              </a:rPr>
              <a:t>www.mtfy.org.uk</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How are engineers changing the world?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‘Green careers in engineering’ posters: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9"/>
              </a:rPr>
              <a:t>https://neonfutures.org.uk/resource/green-engineering-careers-posters/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‘Green careers in engineering’ postcards: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0"/>
              </a:rPr>
              <a:t>https://neonfutures.org.uk/resource/postcards-green-careers/</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Different ways to become an engineer: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All routes into engineering’ booklet: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1"/>
              </a:rPr>
              <a:t>https://neonfutures.org.uk/resource/all-routes-into-engineering/</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 Level explorer’ leaflet: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2"/>
              </a:rPr>
              <a:t>https://neonfutures.org.uk/resource/t-level-explorer/</a:t>
            </a:r>
            <a:endPar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buFont typeface="Courier New" panose="02070309020205020404" pitchFamily="49" charset="0"/>
              <a:buNone/>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do engineers do?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Neon case studies: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3"/>
              </a:rPr>
              <a:t>https://neonfutures.org.uk/case-study/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This is Engineering case studies: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14"/>
              </a:rPr>
              <a:t>https://thisisengineering.org.uk/people/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914400">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provide suggestions for books, shows and challenges that you are aware of, or you can suggest museums and other day trips that are local to school / group you are presenting to.</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23</a:t>
            </a:fld>
            <a:endParaRPr lang="en-US"/>
          </a:p>
        </p:txBody>
      </p:sp>
    </p:spTree>
    <p:extLst>
      <p:ext uri="{BB962C8B-B14F-4D97-AF65-F5344CB8AC3E}">
        <p14:creationId xmlns:p14="http://schemas.microsoft.com/office/powerpoint/2010/main" val="103856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‘Meet the future you’ careers quiz</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 encourage young people to take the 5-minute ‘Meet the future you’ quiz at school or at home, to see how their values, interests and skills match up to a career in engineering and technology. </a:t>
            </a: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click on the URL or scan the QR code to be sent directly to the quiz. Before encouraging young people to take part in class, please check with their educator or careers practitioner over the use of mobile devices in class.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available, you could set up a selection of mobile devices for young people to complete the quiz once the presentation has come to an end.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24</a:t>
            </a:fld>
            <a:endParaRPr lang="en-US"/>
          </a:p>
        </p:txBody>
      </p:sp>
    </p:spTree>
    <p:extLst>
      <p:ext uri="{BB962C8B-B14F-4D97-AF65-F5344CB8AC3E}">
        <p14:creationId xmlns:p14="http://schemas.microsoft.com/office/powerpoint/2010/main" val="806246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Questions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are given the opportunity to ask you any questions about the presentation or a career in engineering and technology or ask you more questions about your story and career journey.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It is important for young people to feel empowered to ask any questions they might have. Please create an open and supportive environment in which they feel able to ask questions, however ‘silly’ they think their question might be.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are often interested in the day to day lives of a working environment, and therefore may show interest in what we consider to be the more routine aspects of a job. They might ask questions such as ‘what hours you work’, ‘where and when do you have lunch’, ‘what is hard about your job’.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 very common question when talking about jobs is often ‘how much do you get paid?’ If you don’t want to disclose this amount, you could say what your starting salary was when you first started working as an engineer and explain that your wage has increased as your career has progressed and have gained more experience. Or you could provide a typical benchmark for your position, and again explain that this amount can change depending on your experience.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Finally, you could mention that advertised salaries in engineering are almost 30% higher than the national average of all occupations.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For more information on how to engage with young people during discussions, please check out our ‘Getting the message across’ booklet for practitioners: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https://www.tomorrowsengineers.org.uk/improving-practice/resources/engineeringuk-top-tips-for-delivering-engineering-activities/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also watch the accompanying ‘Talking about engineering careers’ webinar: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https://www.tomorrowsengineers.org.uk/improving-practice/resources/talking-about-careers-webinar/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25</a:t>
            </a:fld>
            <a:endParaRPr lang="en-US"/>
          </a:p>
        </p:txBody>
      </p:sp>
    </p:spTree>
    <p:extLst>
      <p:ext uri="{BB962C8B-B14F-4D97-AF65-F5344CB8AC3E}">
        <p14:creationId xmlns:p14="http://schemas.microsoft.com/office/powerpoint/2010/main" val="402954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Editable slide: presenter’s story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move this slide to sit anywhere in the slide deck, so you can talk about your story where it feels most relevant and natural in your presentation. For example, you may wish to move this slide to sit after slide 16 (‘What type of engineer could you be?) to talk more about your role.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have a better understanding of your career, as well as your interests and passions that led you to explore a career in engineering or technology.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It is the personal story that will spark an interest in young people, so enjoy telling the story!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There are 4 editable areas to this slide: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Navy box: your name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Light blue box: job title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White box: your story, including: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Who YOU are and what motivates you</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you do – very simply and clearly (e.g., ‘I help to clean our air’, ‘I improve access to clean water’, ‘I look for new ways to make smartphones’)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Who and what has inspired you</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Your challenges, and your proudest moments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else could you have done in your career?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else might you go on to do?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Image box (on right side): this image can be of you at work, or an image of a project you are working 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For more information on how to engage with young people during discussions, please check out our ‘Getting the message across’ booklet for practitioners: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https://www.tomorrowsengineers.org.uk/improving-practice/resources/engineeringuk-top-tips-for-delivering-engineering-activities/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also watch the accompanying ‘Talking about engineering careers’ webinar: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https://www.tomorrowsengineers.org.uk/improving-practice/resources/talking-about-careers-webinar/</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26</a:t>
            </a:fld>
            <a:endParaRPr lang="en-US"/>
          </a:p>
        </p:txBody>
      </p:sp>
    </p:spTree>
    <p:extLst>
      <p:ext uri="{BB962C8B-B14F-4D97-AF65-F5344CB8AC3E}">
        <p14:creationId xmlns:p14="http://schemas.microsoft.com/office/powerpoint/2010/main" val="2862681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Editable slide: backdrop for activity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take part in an activity that helps them to further understand engineering and technology careers, or / and engineering and technology skills.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 have an activity you wish to lead with young people that requires a presentation slide, please use the blank template above to copy and paste any images or instructions you wish to display.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For more information on how to engage with young people during discussions, please check out our ‘Getting the message across’ booklet for practitioners: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https://www.tomorrowsengineers.org.uk/improving-practice/resources/engineeringuk-top-tips-for-delivering-engineering-activities/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also watch the accompanying ‘Talking about engineering careers’ webinar: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https://www.tomorrowsengineers.org.uk/improving-practice/resources/talking-about-careers-webinar/</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27</a:t>
            </a:fld>
            <a:endParaRPr lang="en-US"/>
          </a:p>
        </p:txBody>
      </p:sp>
    </p:spTree>
    <p:extLst>
      <p:ext uri="{BB962C8B-B14F-4D97-AF65-F5344CB8AC3E}">
        <p14:creationId xmlns:p14="http://schemas.microsoft.com/office/powerpoint/2010/main" val="27539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What is engineering?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Young people have a clear definition of what engineering is and can start to make connections to how engineering and technology is visible in their daily lives.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Optional 'build' activity</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Ask young people what engineering and technology means to them. </a:t>
            </a: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If support is needed, ask how young people got to their school / club today, and encourage them to consider how engineers and technicians may have worked on something they have seen or used on their commute e.g., buildings, pathways, vehicles, streetlights, solar panels. </a:t>
            </a: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Ask young people to guess what is happening in the 8 images on the slide. </a:t>
            </a:r>
          </a:p>
          <a:p>
            <a:pPr>
              <a:lnSpc>
                <a:spcPct val="107000"/>
              </a:lnSpc>
              <a:spcAft>
                <a:spcPts val="800"/>
              </a:spcAft>
            </a:pPr>
            <a:endParaRPr lang="en-GB" sz="11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Images: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Top row, left to right: </a:t>
            </a: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Health, inclusivity and robotics: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can use engineering and technological skills to help people, including improving our health and wellbeing. In this image, a mechanical engineer is helping to build a robotic hand to help change the lives of amputees and those with limb difference. This image is taken from the ‘This is Engineering’ campaign: https://thisisengineering.org.uk/people/chris-caulcrick/</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Sports, materials and manufacturing: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use their skills to design, create and test equipment we use in our daily lives, including equipment used in sports. In this image, an engineer is ‘stress testing’ a tennis ball, to ensure the tennis ball has met the criteria needed to help athletes play their best game of tennis. This image is taken from the ‘This is Engineering’ campaign: https://thisisengineering.org.uk/people/james-spurr/</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Product design and cosmetics: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use their skills to design and create products we use in our daily lives, such as perfumes and skincare. In this image, a chemical engineer is creating a sustainable fragrance for beauty products. This image is taken from the ‘This is Engineering’ campaign: https://thisisengineering.org.uk/people/olivia-sweeney/</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Food and agriculture: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the importance of engineers in creating and distributing our food, to ensure everyone has access to food and clean water. In this image, a design engineer is inspecting crops and researching how to make farming more sustainable. This image is taken from the ‘This is Engineering’ campaign: https://thisisengineering.org.uk/people/ben-crowther/</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100" kern="100" dirty="0">
                <a:effectLst/>
                <a:latin typeface="Aptos" panose="020B0004020202020204" pitchFamily="34" charset="0"/>
                <a:ea typeface="Aptos" panose="020B0004020202020204" pitchFamily="34" charset="0"/>
                <a:cs typeface="Times New Roman" panose="02020603050405020304" pitchFamily="18" charset="0"/>
              </a:rPr>
              <a:t>Bottom row, left to right</a:t>
            </a: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Energy and power: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offshore wind turbines, and the importance of engineers in finding innovative ways to power our world whilst also supporting the journey to net zero carbon emissions. </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Software and computing</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this image shows how engineers use their skills to design, programme and manage systems that automate tasks using computers. In this image, a software engineer is developing code to enhance the performance of social media. This image is taken from the ‘This is Engineering’ campaign: https://thisisengineering.org.uk/people/aurelia-specker/</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City planning, transport, lighting: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are pivotable in shaping the environment around us, including planning, designing, and testing the integrity of buildings, bridges, roads, tracks, tunnels, waste systems, power networks and other structures that support a town, city or region.</a:t>
            </a:r>
          </a:p>
          <a:p>
            <a:pPr marL="342900" lvl="0" indent="-342900">
              <a:lnSpc>
                <a:spcPct val="107000"/>
              </a:lnSpc>
              <a:spcAft>
                <a:spcPts val="800"/>
              </a:spcAft>
              <a:buFont typeface="Arial" panose="020B0604020202020204" pitchFamily="34" charset="0"/>
              <a:buChar char="•"/>
              <a:tabLst>
                <a:tab pos="457200" algn="l"/>
              </a:tabLs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b="1" kern="100" dirty="0">
                <a:effectLst/>
                <a:latin typeface="Aptos" panose="020B0004020202020204" pitchFamily="34" charset="0"/>
                <a:ea typeface="Aptos" panose="020B0004020202020204" pitchFamily="34" charset="0"/>
                <a:cs typeface="Times New Roman" panose="02020603050405020304" pitchFamily="18" charset="0"/>
              </a:rPr>
              <a:t>Entertainment, communication and electronics: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this image shows how engineers use their skills, especially creativity, to keep us entertained and connected. In this image, a broadcast engineer works to ensure cameras, lighting and sound are working ahead of a live TV broadcast. This image is taken from the ‘This is Engineering’ campaign: </a:t>
            </a:r>
            <a:r>
              <a:rPr lang="en-GB" sz="11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https://thisisengineering.org.uk/people/jahangir-shah/</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3</a:t>
            </a:fld>
            <a:endParaRPr lang="en-US"/>
          </a:p>
        </p:txBody>
      </p:sp>
    </p:spTree>
    <p:extLst>
      <p:ext uri="{BB962C8B-B14F-4D97-AF65-F5344CB8AC3E}">
        <p14:creationId xmlns:p14="http://schemas.microsoft.com/office/powerpoint/2010/main" val="30737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Exciting jobs that make a difference</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Young people understand the importance of engineers and technicians, who are paving the way to a better future for everyone. Engineers are working on solutions to some of the world’s biggest challenges, helping us to think differently about critical issues to enable us, and our planet, to thrive (examples provided in the bullet points on the slide).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Engineers also consider how to increase the enjoyment, sustainability and accessibility of different hobbies and free time activities.</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4</a:t>
            </a:fld>
            <a:endParaRPr lang="en-US"/>
          </a:p>
        </p:txBody>
      </p:sp>
    </p:spTree>
    <p:extLst>
      <p:ext uri="{BB962C8B-B14F-4D97-AF65-F5344CB8AC3E}">
        <p14:creationId xmlns:p14="http://schemas.microsoft.com/office/powerpoint/2010/main" val="258651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Why choose engineering?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young people understand the benefits of pursuing a career in engineering and technology, whilst also helping to address any ‘myths’ around working in these industries.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Engineers are in demand: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Engineers and engineering skills will always be needed to help us adapt and thrive, now and in the future. Engineers and technicians are critical to reducing carbon emissions and achieving net zero (more information about the demand for engineers can be found on slide 16).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Engineering is about making a difference: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As we have seen in slide 4, engineers and technicians transform the way we live; they help create a healthier, safer, greener, happier, and more equal society. They improve healthcare, develop renewable power, improve cyber security, design accessible venues, and much more (more information on how engineers are making a difference can be found on slides 9 to 15).</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Engineering is for everyone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Engineering and technology sectors are actively recruiting a diverse workforce. Different perspectives gained from varying life experiences lead to greater potential for innovation and creativity, which is what engineering is all about.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Engineers use different skills: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great thing about engineering is that no matter which area you choose, you’ll gain many transferable skills that will benefit you for the whole of your working life (more information on skills can be found on slide 7).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Engineering is a part of everything: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Engineering typically uses maths, science – often physics – and subjects such as D&amp;T, computing, electronics and construction, to improve the world around us. However, there are lots of other subjects that are valued by engineering employers, including geography (for civil and environmental engineering), chemistry (for chemical and biomedical engineering), art and design (for product design and design engineering). Languages can also be an advantage. Therefore, young people can play to their strengths when choosing their route into engineering.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Tell your story: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tell young people why you chose to go into your career.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5</a:t>
            </a:fld>
            <a:endParaRPr lang="en-US"/>
          </a:p>
        </p:txBody>
      </p:sp>
    </p:spTree>
    <p:extLst>
      <p:ext uri="{BB962C8B-B14F-4D97-AF65-F5344CB8AC3E}">
        <p14:creationId xmlns:p14="http://schemas.microsoft.com/office/powerpoint/2010/main" val="469872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What’s in it for you? </a:t>
            </a:r>
          </a:p>
          <a:p>
            <a:pPr>
              <a:lnSpc>
                <a:spcPct val="107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Continuing from slide 5, some more reasons why young people might wish to explore engineering and technology careers.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Choose your unique path into engineering: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Exciting opportunities exist for engineers and technicians at all levels. The engineering sector needs people from diverse backgrounds to join the profession, whether that’s via an apprenticeship, A Levels (or equivalent), a degree, a Degree Apprenticeship, T Levels or your own, unique route (more information about paths into engineering can be found on slide 17).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Get well paid for a job you love: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Engineering is behind everything, from gaming to sports, the environment and space. It is one of the few career choices that allows to you follow your passion, doing something that you care about, while earning good money.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Top tip for talking about pay: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When talking about pay, often young people will ask how much you earn. If you don’t want to disclose this amount, you could say what your starting salary was when you first started working as an engineer and explain that your wage has increased as your career has progressed and have gained more experience. Or you could provide a typical benchmark for your position, and again explain that this amount can change depending on your experience.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Finally, you could mention that advertised salaries in engineering are almost 30% higher than the national average of all occupations.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Engineers and technicians work everywhere: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They can be found in design studios, offices, hospitals, high-tech manufacturing centres, at sea, underground, in space, at home, on construction sites, railways, and out in the field, for example at the aftermath of an earthquake or flood. Engineers are also employed outside of the engineering sector, for example, by theatres and retailers. Teaching is another job option for people who have studied and worked in engineering.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You can work toward a professional registration: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whichever route you take into engineering, once you build up the necessary practical and technical skills and workplace experience, you can become professionally registered, which is recognised globally and demonstrates a certain level of expertise. Registration options are: Engineering Technician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EngTech</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Incorporated Engineer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IEng</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Chartered Engineer (CEng). Engineers are experts in their chosen field, and they often span more than one engineering discipline (for example, civil, mechanical and energy engineering), meaning there is plenty of variety and scope to work on different projects. </a:t>
            </a:r>
          </a:p>
          <a:p>
            <a:pPr>
              <a:lnSpc>
                <a:spcPct val="107000"/>
              </a:lnSpc>
              <a:spcAft>
                <a:spcPts val="800"/>
              </a:spcAft>
            </a:pP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Tell your story: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tell young people why you chose to go into your career.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6</a:t>
            </a:fld>
            <a:endParaRPr lang="en-US"/>
          </a:p>
        </p:txBody>
      </p:sp>
    </p:spTree>
    <p:extLst>
      <p:ext uri="{BB962C8B-B14F-4D97-AF65-F5344CB8AC3E}">
        <p14:creationId xmlns:p14="http://schemas.microsoft.com/office/powerpoint/2010/main" val="409544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What skills do engineers use?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the different skills that engineers and technicians use in their jobs. These skills are transferable to any area of engineering they may wish to work and will benefit them throughout the whole of their working lives. Young people should also be able to see how they are already building these skills through their education.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Skills: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 skills engineers use include: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Problem-finding and solving: working out the best solution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Open-mindedness: willingness to try new things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Social conscience: caring about the impact of their actions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Innovation: doing things differently for a better outcome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Teamwork: working well with other people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Creativity: using their imagination to create things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Determination: not giving up</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Communication: sharing ideas and information effectively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Planning: working towards goals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Ask young people to choose 3 skills they feel are the most important to engineers and technicians and to explain why. There is no right or wrong answer, and helps young people think about the benefits of different skills and qualities, as well as a better understanding of how engineers work.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support is needed, young people can think about which skills above have been important to their education so far (e.g., completing course work, or working on a STEM project).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This could be a good opportunity to lead an activity which allows young people to further explore any of the skills above e.g., a teamwork activity, or problem-finding and solving activity. You can then ask young people to reflect on what they have learned and reflect on how this activity has helped young people to think like an engineer.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use slide 27 to copy and paste any activity instructions you would like to include in the presentation.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Tell your story: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mention the skills you have used in your career, and which have been the most important for you.</a:t>
            </a:r>
            <a:r>
              <a:rPr lang="en-GB"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7</a:t>
            </a:fld>
            <a:endParaRPr lang="en-US"/>
          </a:p>
        </p:txBody>
      </p:sp>
    </p:spTree>
    <p:extLst>
      <p:ext uri="{BB962C8B-B14F-4D97-AF65-F5344CB8AC3E}">
        <p14:creationId xmlns:p14="http://schemas.microsoft.com/office/powerpoint/2010/main" val="370322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Follow your passion </a:t>
            </a:r>
          </a:p>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can see how engineering and technology offers the freedom to follow their passion and do something they care about and love.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On this slide, we have 8 examples of different hobbies and interests, and listed underneath are different ways engineers and technicians are improving things in these areas, including making things sustainable and accessible.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Optional ‘build’ activity: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can think about their own hobbies and interests and think of different ways engineers and technicians can enhance these areas.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 can challenge young people to think of different ways to make their hobbies and interests sustainable and accessible for everyone to enjoy.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Tomorrow’s Engineers Week: </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Tomorrow’s Engineers Week is an annual event for schools to inspire their students with engineering and technology careers. The 2024 theme is ‘Power up your passion’, getting young people to link their passions and interests to careers in engineering and technology. If you are an educator or careers practitioner, and would like to focus more on this theme with your group, you can register your school online to get access to our free videos, lesson plans, resources and activities: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www.eukeducation.org.uk/teweek</a:t>
            </a: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As part of the campaign, we have launched 4 case studies from people who have turned their passion into their career, as we explore a day in their lives. You can use these case studies whilst exploring the ‘follow your passion’ theme during your presentation: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Santina, Civil Engineering Degree Apprenticeship: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https://eukeducation.org.uk/resources/real-jobs/santina/</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Laura, Graduate Operations Engineer: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5"/>
              </a:rPr>
              <a:t>https://eukeducation.org.uk/resources/real-jobs/laura/</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James, Broadcast Technical Operator Apprentice: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6"/>
              </a:rPr>
              <a:t>https://eukeducation.org.uk/resources/real-jobs/james-bto/</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1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Daniel, Design and Manufacturing T Level student: </a:t>
            </a:r>
            <a:r>
              <a:rPr lang="en-GB" sz="11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7"/>
              </a:rPr>
              <a:t>https://eukeducation.org.uk/resources/real-jobs/daniel/</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DB626B0-4D07-6D42-8672-442422DA743F}" type="slidenum">
              <a:rPr lang="en-US" smtClean="0"/>
              <a:t>8</a:t>
            </a:fld>
            <a:endParaRPr lang="en-US"/>
          </a:p>
        </p:txBody>
      </p:sp>
    </p:spTree>
    <p:extLst>
      <p:ext uri="{BB962C8B-B14F-4D97-AF65-F5344CB8AC3E}">
        <p14:creationId xmlns:p14="http://schemas.microsoft.com/office/powerpoint/2010/main" val="2255923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Adapting this section to different timeframes: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 are leading a shortened presentation, you can use slide 9 only to provide a snapshot of how engineers are changing the world and give a brief explanation on the importance of the Sustainable Development Goals (SDGs) and the 6 different themes listed on the right side of the slide. You can then move onto slide 16 to show the wider variety of different job roles that are available in engineering and technology industries, as well as jobs of the future. </a:t>
            </a: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Please note that slides 9 to 15 contain links to help the presenter move around the slides. If you are removing or re-ordering your slide deck, you can either edit or remove the links by right clicking over the text that contains the link, and selecting either ‘edit link’, or ‘remove link’. </a:t>
            </a: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 have more time but are unable to cover all 6 themes, you can select 1 or 2 themes you’d like to discuss in more detail or ask students which themes they would like to know more about. Once you have discussed a couple of themes in more detail, you can move onto slide 16 to show the wider variety of job roles and future jobs.</a:t>
            </a:r>
          </a:p>
          <a:p>
            <a:pPr marL="0" lvl="0" indent="0">
              <a:lnSpc>
                <a:spcPct val="107000"/>
              </a:lnSpc>
              <a:spcAft>
                <a:spcPts val="800"/>
              </a:spcAft>
              <a:buFont typeface="Arial" panose="020B0604020202020204" pitchFamily="34" charset="0"/>
              <a:buNone/>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If you would like your presentation to focus more on green careers, or if you would like to lead any follow-up sessions, you can use our ‘Green careers in engineering and technology’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3"/>
              </a:rPr>
              <a:t>posters</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and </a:t>
            </a:r>
            <a:r>
              <a:rPr lang="en-GB" sz="1800" u="sng" kern="100" dirty="0">
                <a:solidFill>
                  <a:srgbClr val="467886"/>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hlinkClick r:id="rId4"/>
              </a:rPr>
              <a:t>postcards</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to lead activities with your audience. These are available as digital downloads, or as printed resources (please give 2 to 3 weeks for orders to arrive).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SLIDE NOTES: How are engineers changing the world?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Key takeaway: </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Young people understand that engineers and technicians are working to change the world and help people by working towards the global Sustainable Development Goals (SDGs). They are given an overview of 6 key areas (buildings, air quality, reuse/recycle, power, food and travel) where engineers and technicians are working to help meet the SDGs, as well as achieve net zero and support environmental sustainability.</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The list of 6 themes on the slide are hyperlinked to slides 10 to 15; click on the theme you would like to explore further to be taken to the relevant slide.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Sustainable Development Goals (SDGs)</a:t>
            </a:r>
            <a:r>
              <a:rPr lang="en-GB" sz="18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 Engineers and technicians are at the forefront of shaping the world we live in and are making things better by working towards the global Sustainable Development Goals (SDGs). The Sustainable Development Goals are 17 different goals that all countries across the world should work towards to provide peace, safety, and prosperity for people and the planet, now and in the future. Engineers contribute to all these goals, and the 6 themes our presentation covers demonstrate some of the ways engineers are working to protect people and sustain the environment.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DB626B0-4D07-6D42-8672-442422DA743F}" type="slidenum">
              <a:rPr lang="en-US" smtClean="0"/>
              <a:t>9</a:t>
            </a:fld>
            <a:endParaRPr lang="en-US"/>
          </a:p>
        </p:txBody>
      </p:sp>
    </p:spTree>
    <p:extLst>
      <p:ext uri="{BB962C8B-B14F-4D97-AF65-F5344CB8AC3E}">
        <p14:creationId xmlns:p14="http://schemas.microsoft.com/office/powerpoint/2010/main" val="1538279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98473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2275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31332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00884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2209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31695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26159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65682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8958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17775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89220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38286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887577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519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85029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71663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62340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03014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B6A7B4F8-49D2-18CC-8CCD-554876B21182}"/>
              </a:ext>
            </a:extLst>
          </p:cNvPr>
          <p:cNvSpPr>
            <a:spLocks noGrp="1"/>
          </p:cNvSpPr>
          <p:nvPr>
            <p:ph type="pic" sz="quarter" idx="10"/>
          </p:nvPr>
        </p:nvSpPr>
        <p:spPr>
          <a:xfrm>
            <a:off x="8035925" y="0"/>
            <a:ext cx="4156075" cy="6858000"/>
          </a:xfrm>
        </p:spPr>
        <p:txBody>
          <a:bodyPr/>
          <a:lstStyle/>
          <a:p>
            <a:endParaRPr lang="en-US" dirty="0"/>
          </a:p>
        </p:txBody>
      </p:sp>
      <p:sp>
        <p:nvSpPr>
          <p:cNvPr id="11" name="Text Placeholder 9">
            <a:extLst>
              <a:ext uri="{FF2B5EF4-FFF2-40B4-BE49-F238E27FC236}">
                <a16:creationId xmlns:a16="http://schemas.microsoft.com/office/drawing/2014/main" id="{14860AB6-E637-74B0-F619-683015A7160D}"/>
              </a:ext>
            </a:extLst>
          </p:cNvPr>
          <p:cNvSpPr>
            <a:spLocks noGrp="1"/>
          </p:cNvSpPr>
          <p:nvPr>
            <p:ph type="body" sz="quarter" idx="11" hasCustomPrompt="1"/>
          </p:nvPr>
        </p:nvSpPr>
        <p:spPr>
          <a:xfrm>
            <a:off x="463550" y="942975"/>
            <a:ext cx="4473575" cy="652463"/>
          </a:xfrm>
        </p:spPr>
        <p:txBody>
          <a:bodyPr/>
          <a:lstStyle>
            <a:lvl1pPr marL="0" indent="0">
              <a:buNone/>
              <a:defRPr/>
            </a:lvl1pPr>
          </a:lstStyle>
          <a:p>
            <a:r>
              <a:rPr lang="en-GB" sz="2800" b="1" dirty="0">
                <a:solidFill>
                  <a:srgbClr val="201650"/>
                </a:solidFill>
                <a:latin typeface="Calibri" panose="020F0502020204030204" pitchFamily="34" charset="0"/>
                <a:cs typeface="Calibri" panose="020F0502020204030204" pitchFamily="34" charset="0"/>
              </a:rPr>
              <a:t>Header to go here</a:t>
            </a:r>
            <a:endParaRPr lang="en-US" sz="2800" b="1" dirty="0">
              <a:solidFill>
                <a:srgbClr val="201650"/>
              </a:solidFill>
              <a:latin typeface="18 VAG Rounded Light   02390" charset="0"/>
              <a:ea typeface="18 VAG Rounded Light   02390" charset="0"/>
              <a:cs typeface="18 VAG Rounded Light   02390" charset="0"/>
            </a:endParaRPr>
          </a:p>
        </p:txBody>
      </p:sp>
      <p:sp>
        <p:nvSpPr>
          <p:cNvPr id="14" name="Text Placeholder 13">
            <a:extLst>
              <a:ext uri="{FF2B5EF4-FFF2-40B4-BE49-F238E27FC236}">
                <a16:creationId xmlns:a16="http://schemas.microsoft.com/office/drawing/2014/main" id="{FFB94830-BBA8-C535-09DC-80C212128EE1}"/>
              </a:ext>
            </a:extLst>
          </p:cNvPr>
          <p:cNvSpPr>
            <a:spLocks noGrp="1"/>
          </p:cNvSpPr>
          <p:nvPr>
            <p:ph type="body" sz="quarter" idx="12" hasCustomPrompt="1"/>
          </p:nvPr>
        </p:nvSpPr>
        <p:spPr>
          <a:xfrm>
            <a:off x="463550" y="416878"/>
            <a:ext cx="2157413" cy="254000"/>
          </a:xfrm>
        </p:spPr>
        <p:txBody>
          <a:bodyPr>
            <a:noAutofit/>
          </a:bodyPr>
          <a:lstStyle>
            <a:lvl1pPr marL="0" indent="0">
              <a:buNone/>
              <a:defRPr sz="1600" b="0">
                <a:solidFill>
                  <a:schemeClr val="bg1"/>
                </a:solidFill>
              </a:defRPr>
            </a:lvl1pPr>
            <a:lvl2pPr>
              <a:defRPr sz="1600" b="0">
                <a:solidFill>
                  <a:schemeClr val="bg1"/>
                </a:solidFill>
              </a:defRPr>
            </a:lvl2pPr>
            <a:lvl3pPr>
              <a:defRPr sz="1600" b="0">
                <a:solidFill>
                  <a:schemeClr val="bg1"/>
                </a:solidFill>
              </a:defRPr>
            </a:lvl3pPr>
            <a:lvl4pPr>
              <a:defRPr sz="1600" b="0">
                <a:solidFill>
                  <a:schemeClr val="bg1"/>
                </a:solidFill>
              </a:defRPr>
            </a:lvl4pPr>
            <a:lvl5pPr>
              <a:defRPr sz="1600" b="0">
                <a:solidFill>
                  <a:schemeClr val="bg1"/>
                </a:solidFill>
              </a:defRPr>
            </a:lvl5pPr>
          </a:lstStyle>
          <a:p>
            <a:pPr lvl="0"/>
            <a:r>
              <a:rPr lang="en-GB" dirty="0"/>
              <a:t>Section title</a:t>
            </a:r>
            <a:endParaRPr lang="en-US" dirty="0"/>
          </a:p>
        </p:txBody>
      </p:sp>
      <p:sp>
        <p:nvSpPr>
          <p:cNvPr id="15" name="Text Placeholder 13">
            <a:extLst>
              <a:ext uri="{FF2B5EF4-FFF2-40B4-BE49-F238E27FC236}">
                <a16:creationId xmlns:a16="http://schemas.microsoft.com/office/drawing/2014/main" id="{594118A7-435F-2C5D-D848-738189F2F7E6}"/>
              </a:ext>
            </a:extLst>
          </p:cNvPr>
          <p:cNvSpPr>
            <a:spLocks noGrp="1"/>
          </p:cNvSpPr>
          <p:nvPr>
            <p:ph type="body" sz="quarter" idx="13" hasCustomPrompt="1"/>
          </p:nvPr>
        </p:nvSpPr>
        <p:spPr>
          <a:xfrm>
            <a:off x="463550" y="2652078"/>
            <a:ext cx="2157413" cy="254000"/>
          </a:xfrm>
        </p:spPr>
        <p:txBody>
          <a:bodyPr>
            <a:noAutofit/>
          </a:bodyPr>
          <a:lstStyle>
            <a:lvl1pPr marL="0" indent="0">
              <a:buNone/>
              <a:defRPr sz="1400" b="0">
                <a:solidFill>
                  <a:srgbClr val="201650"/>
                </a:solidFill>
              </a:defRPr>
            </a:lvl1pPr>
            <a:lvl2pPr>
              <a:defRPr sz="1600" b="0">
                <a:solidFill>
                  <a:schemeClr val="bg1"/>
                </a:solidFill>
              </a:defRPr>
            </a:lvl2pPr>
            <a:lvl3pPr>
              <a:defRPr sz="1600" b="0">
                <a:solidFill>
                  <a:schemeClr val="bg1"/>
                </a:solidFill>
              </a:defRPr>
            </a:lvl3pPr>
            <a:lvl4pPr>
              <a:defRPr sz="1600" b="0">
                <a:solidFill>
                  <a:schemeClr val="bg1"/>
                </a:solidFill>
              </a:defRPr>
            </a:lvl4pPr>
            <a:lvl5pPr>
              <a:defRPr sz="1600" b="0">
                <a:solidFill>
                  <a:schemeClr val="bg1"/>
                </a:solidFill>
              </a:defRPr>
            </a:lvl5pPr>
          </a:lstStyle>
          <a:p>
            <a:pPr lvl="0"/>
            <a:r>
              <a:rPr lang="en-GB" dirty="0"/>
              <a:t>Body copy to go here</a:t>
            </a:r>
            <a:endParaRPr lang="en-US" dirty="0"/>
          </a:p>
        </p:txBody>
      </p:sp>
    </p:spTree>
    <p:extLst>
      <p:ext uri="{BB962C8B-B14F-4D97-AF65-F5344CB8AC3E}">
        <p14:creationId xmlns:p14="http://schemas.microsoft.com/office/powerpoint/2010/main" val="3160170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01131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B18C7-61AA-B407-29AA-CE05F252ECC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F2DC0BD-5682-AD2D-1EF6-B454B82FF1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8C6DD21-5271-EDA8-6477-200021FF3535}"/>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5" name="Footer Placeholder 4">
            <a:extLst>
              <a:ext uri="{FF2B5EF4-FFF2-40B4-BE49-F238E27FC236}">
                <a16:creationId xmlns:a16="http://schemas.microsoft.com/office/drawing/2014/main" id="{6F641D98-8592-B55C-BE22-C339A99DD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E600A-42BA-BB37-A5B8-FB5B665785C1}"/>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1917301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22D2F-FB84-1ACB-E200-A9D9B0DC14E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1B15856-C7DC-E1AD-9848-88DC0A951E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500DF6-F9D6-E5FC-B53F-FB9F87BF14CE}"/>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5" name="Footer Placeholder 4">
            <a:extLst>
              <a:ext uri="{FF2B5EF4-FFF2-40B4-BE49-F238E27FC236}">
                <a16:creationId xmlns:a16="http://schemas.microsoft.com/office/drawing/2014/main" id="{6879D2C7-6438-AA12-F206-C5CB8AD07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54F70-3CFE-56ED-89AE-E44E1094BF6B}"/>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100415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4426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200FB-0C34-035B-62CD-478164CE391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FB835A-683B-E7BE-FE6E-30077C4BAF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D1DAE6-2B1E-4B98-0DB9-9044D180A7AE}"/>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5" name="Footer Placeholder 4">
            <a:extLst>
              <a:ext uri="{FF2B5EF4-FFF2-40B4-BE49-F238E27FC236}">
                <a16:creationId xmlns:a16="http://schemas.microsoft.com/office/drawing/2014/main" id="{937A3969-37B0-EFED-E0BB-AE65AB220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0971A-3F62-9E49-CCF2-AFD5F7150F2E}"/>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3670903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0698-8E40-DA32-B6F8-D0627968D46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D688ECF-C8AF-6ADB-C140-938E004B20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63BA9FA-F272-751E-F802-F0D5C330F8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239E84-347C-AF32-B6F8-EED3079F3A05}"/>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6" name="Footer Placeholder 5">
            <a:extLst>
              <a:ext uri="{FF2B5EF4-FFF2-40B4-BE49-F238E27FC236}">
                <a16:creationId xmlns:a16="http://schemas.microsoft.com/office/drawing/2014/main" id="{088AAD1C-23BE-AD9E-0DED-0970D2010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6CC91-44DC-A4FA-64A3-159E37DFD46D}"/>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2279430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C000D-A2C2-B4D0-4C90-9A7AFDA6618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F355F60-42F5-1A36-F6AB-37E2AE0B6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632A85-C326-ABAD-F746-91812373D40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ED419C4-7BB8-78E5-3A77-EC9D1CCC45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8C842C0-BF20-F8F5-2E59-D82CD80799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E78F6F1-F427-2FA9-7A15-E3ADD4C2DCE4}"/>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8" name="Footer Placeholder 7">
            <a:extLst>
              <a:ext uri="{FF2B5EF4-FFF2-40B4-BE49-F238E27FC236}">
                <a16:creationId xmlns:a16="http://schemas.microsoft.com/office/drawing/2014/main" id="{FCB6C6D1-8E56-F58C-34FB-B2896EFC5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1EEDF-8BAA-36CF-9DF3-EF9F7A2092E4}"/>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4075163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24C4-2725-D0CC-A5AC-13FD05613EA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0696062-3E78-B3DB-9DF8-5F8EB467AC8D}"/>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4" name="Footer Placeholder 3">
            <a:extLst>
              <a:ext uri="{FF2B5EF4-FFF2-40B4-BE49-F238E27FC236}">
                <a16:creationId xmlns:a16="http://schemas.microsoft.com/office/drawing/2014/main" id="{A97A4276-4B20-4B14-22E4-C5B3B42187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40D9A-4A89-861B-650D-5F7655C484D6}"/>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859933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1890-9C7A-7287-8207-F28B8FB896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E879377-222E-3437-C560-ADB3EEB3F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F38C5F3-D305-0143-6473-DCF35FDDF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34D9EE-7CDA-4208-3809-105442D7D193}"/>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6" name="Footer Placeholder 5">
            <a:extLst>
              <a:ext uri="{FF2B5EF4-FFF2-40B4-BE49-F238E27FC236}">
                <a16:creationId xmlns:a16="http://schemas.microsoft.com/office/drawing/2014/main" id="{550A42D3-7ED6-9E89-CC8A-F6E35F9A1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461227-3CD1-274A-BEA3-39E9E7FDB553}"/>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3994851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8E26-11CC-28C6-17D2-4F89C59995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E29334-09C0-9C18-9729-2C7141F9B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77C15-0578-8142-3C17-DC2AB0688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408AD2-A6EC-13F8-56BD-2389DB4A2DAA}"/>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6" name="Footer Placeholder 5">
            <a:extLst>
              <a:ext uri="{FF2B5EF4-FFF2-40B4-BE49-F238E27FC236}">
                <a16:creationId xmlns:a16="http://schemas.microsoft.com/office/drawing/2014/main" id="{A63929BA-20A9-8A70-8698-EB416AEB2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EA6EF-476D-8CEB-0E73-735C404CA67D}"/>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850547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44F5-109F-B2A6-61B7-B357C112F53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55C6C2B-19DD-BC9D-FA01-FE42D642AA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07AA62-294F-EEAB-1830-F7C8349D83D4}"/>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5" name="Footer Placeholder 4">
            <a:extLst>
              <a:ext uri="{FF2B5EF4-FFF2-40B4-BE49-F238E27FC236}">
                <a16:creationId xmlns:a16="http://schemas.microsoft.com/office/drawing/2014/main" id="{F62C3FCD-7204-2ABE-C49F-6DC0DF8C3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EFC0D-201B-7304-BC89-0EB124B86622}"/>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3409312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3A75B-BA7C-B97B-3C23-00ADD8B3C80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7EC7FAE-84B8-C3C3-7D1A-0DCF7CDBFF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8BC1E8-B207-04B2-1504-00BB7799A518}"/>
              </a:ext>
            </a:extLst>
          </p:cNvPr>
          <p:cNvSpPr>
            <a:spLocks noGrp="1"/>
          </p:cNvSpPr>
          <p:nvPr>
            <p:ph type="dt" sz="half" idx="10"/>
          </p:nvPr>
        </p:nvSpPr>
        <p:spPr/>
        <p:txBody>
          <a:bodyPr/>
          <a:lstStyle/>
          <a:p>
            <a:fld id="{36A3FBF7-BAD4-DF43-BF42-9D0905947D39}" type="datetimeFigureOut">
              <a:rPr lang="en-US" smtClean="0"/>
              <a:t>11/13/2024</a:t>
            </a:fld>
            <a:endParaRPr lang="en-US"/>
          </a:p>
        </p:txBody>
      </p:sp>
      <p:sp>
        <p:nvSpPr>
          <p:cNvPr id="5" name="Footer Placeholder 4">
            <a:extLst>
              <a:ext uri="{FF2B5EF4-FFF2-40B4-BE49-F238E27FC236}">
                <a16:creationId xmlns:a16="http://schemas.microsoft.com/office/drawing/2014/main" id="{8D4CE6C6-4A4A-471F-83A6-FE5706F08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67087-AD1B-93EF-BAB5-420BC7655C9D}"/>
              </a:ext>
            </a:extLst>
          </p:cNvPr>
          <p:cNvSpPr>
            <a:spLocks noGrp="1"/>
          </p:cNvSpPr>
          <p:nvPr>
            <p:ph type="sldNum" sz="quarter" idx="12"/>
          </p:nvPr>
        </p:nvSpPr>
        <p:spPr/>
        <p:txBody>
          <a:bodyPr/>
          <a:lstStyle/>
          <a:p>
            <a:fld id="{3F3452B9-C722-B342-9040-6D72DDAE0B13}" type="slidenum">
              <a:rPr lang="en-US" smtClean="0"/>
              <a:t>‹#›</a:t>
            </a:fld>
            <a:endParaRPr lang="en-US"/>
          </a:p>
        </p:txBody>
      </p:sp>
    </p:spTree>
    <p:extLst>
      <p:ext uri="{BB962C8B-B14F-4D97-AF65-F5344CB8AC3E}">
        <p14:creationId xmlns:p14="http://schemas.microsoft.com/office/powerpoint/2010/main" val="1084924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489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58575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1374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1681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3260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565BD4-146A-0007-E444-2E4D190EF87D}"/>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28670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2BE1E6-74A1-0FC2-555B-912C8DE9DF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BC135B-FCB7-EF20-293D-5E2635750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BDD6A03-96FD-2C45-F698-B57FF2958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3FBF7-BAD4-DF43-BF42-9D0905947D39}" type="datetimeFigureOut">
              <a:rPr lang="en-US" smtClean="0"/>
              <a:t>11/13/2024</a:t>
            </a:fld>
            <a:endParaRPr lang="en-US"/>
          </a:p>
        </p:txBody>
      </p:sp>
      <p:sp>
        <p:nvSpPr>
          <p:cNvPr id="5" name="Footer Placeholder 4">
            <a:extLst>
              <a:ext uri="{FF2B5EF4-FFF2-40B4-BE49-F238E27FC236}">
                <a16:creationId xmlns:a16="http://schemas.microsoft.com/office/drawing/2014/main" id="{38054F3E-258E-CCBF-2613-082194E5D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B315AF-7492-8A82-06B2-B4FB892EF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3452B9-C722-B342-9040-6D72DDAE0B13}" type="slidenum">
              <a:rPr lang="en-US" smtClean="0"/>
              <a:t>‹#›</a:t>
            </a:fld>
            <a:endParaRPr lang="en-US"/>
          </a:p>
        </p:txBody>
      </p:sp>
    </p:spTree>
    <p:extLst>
      <p:ext uri="{BB962C8B-B14F-4D97-AF65-F5344CB8AC3E}">
        <p14:creationId xmlns:p14="http://schemas.microsoft.com/office/powerpoint/2010/main" val="117834092"/>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49" r:id="rId28"/>
    <p:sldLayoutId id="2147483650" r:id="rId29"/>
    <p:sldLayoutId id="2147483651" r:id="rId30"/>
    <p:sldLayoutId id="2147483652" r:id="rId31"/>
    <p:sldLayoutId id="2147483653" r:id="rId32"/>
    <p:sldLayoutId id="2147483654" r:id="rId33"/>
    <p:sldLayoutId id="2147483656" r:id="rId34"/>
    <p:sldLayoutId id="2147483657" r:id="rId35"/>
    <p:sldLayoutId id="2147483658" r:id="rId36"/>
    <p:sldLayoutId id="2147483659"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neonfutures.org.uk/resource/all-routes-into-engineering/"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hyperlink" Target="https://neonfutures.org.uk/resource/t-level-explorer/" TargetMode="External"/></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1.xml"/><Relationship Id="rId3" Type="http://schemas.openxmlformats.org/officeDocument/2006/relationships/hyperlink" Target="https://www.youtube.com/watch?v=XDM3vhtcpgI" TargetMode="External"/><Relationship Id="rId7" Type="http://schemas.openxmlformats.org/officeDocument/2006/relationships/slide" Target="slide19.xml"/><Relationship Id="rId12" Type="http://schemas.openxmlformats.org/officeDocument/2006/relationships/hyperlink" Target="https://youtu.be/fcWtaujhdSk"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hyperlink" Target="https://youtu.be/VHafn-2kajc" TargetMode="External"/><Relationship Id="rId11" Type="http://schemas.openxmlformats.org/officeDocument/2006/relationships/hyperlink" Target="https://youtu.be/540WQMqcSu4" TargetMode="External"/><Relationship Id="rId5" Type="http://schemas.openxmlformats.org/officeDocument/2006/relationships/hyperlink" Target="https://youtu.be/poKHp4qGOf8" TargetMode="External"/><Relationship Id="rId10" Type="http://schemas.openxmlformats.org/officeDocument/2006/relationships/hyperlink" Target="https://youtu.be/nC6SN1siRWU" TargetMode="External"/><Relationship Id="rId4" Type="http://schemas.openxmlformats.org/officeDocument/2006/relationships/hyperlink" Target="https://youtu.be/z3lE9R7Q3Hg" TargetMode="External"/><Relationship Id="rId9" Type="http://schemas.openxmlformats.org/officeDocument/2006/relationships/hyperlink" Target="https://youtu.be/a7KKUWlftMc" TargetMode="External"/><Relationship Id="rId14" Type="http://schemas.openxmlformats.org/officeDocument/2006/relationships/slide" Target="slide22.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hyperlink" Target="https://youtu.be/z3lE9R7Q3Hg" TargetMode="External"/><Relationship Id="rId4" Type="http://schemas.openxmlformats.org/officeDocument/2006/relationships/hyperlink" Target="https://www.youtube.com/watch?v=XDM3vhtcpg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hyperlink" Target="https://youtu.be/poKHp4qGOf8" TargetMode="External"/><Relationship Id="rId4" Type="http://schemas.openxmlformats.org/officeDocument/2006/relationships/hyperlink" Target="https://youtu.be/VHafn-2kajc" TargetMode="Externa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hyperlink" Target="https://youtu.be/nC6SN1siRWU" TargetMode="External"/><Relationship Id="rId4" Type="http://schemas.openxmlformats.org/officeDocument/2006/relationships/hyperlink" Target="https://youtu.be/a7KKUWlftMc" TargetMode="Externa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hyperlink" Target="https://youtu.be/fcWtaujhdSk" TargetMode="External"/><Relationship Id="rId4" Type="http://schemas.openxmlformats.org/officeDocument/2006/relationships/hyperlink" Target="https://youtu.be/540WQMqcSu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neonfutures.org.uk/resource/"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hyperlink" Target="https://neonfutures.org.uk/resource/leaflet-my-world-my-future-where-can-stem-take-me/" TargetMode="External"/><Relationship Id="rId4" Type="http://schemas.openxmlformats.org/officeDocument/2006/relationships/hyperlink" Target="https://thisisengineering.org.u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tfy.org.uk/"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63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action="ppaction://hlinksldjump"/>
            <a:extLst>
              <a:ext uri="{FF2B5EF4-FFF2-40B4-BE49-F238E27FC236}">
                <a16:creationId xmlns:a16="http://schemas.microsoft.com/office/drawing/2014/main" id="{4910E76C-33BF-1398-37B5-9667F75AA90D}"/>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02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132A7B5F-9D25-0936-8021-3D74BE827409}"/>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145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64088F3C-A160-B0AB-8F00-FCABE4AF28F1}"/>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61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53E77C9B-4472-096A-F46B-B83F59D5BAA9}"/>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14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504D8307-6274-C931-3D79-0B126ABE00BF}"/>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415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4053C132-1FC6-355A-1B6A-ED658014ACA1}"/>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02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125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3"/>
            <a:extLst>
              <a:ext uri="{FF2B5EF4-FFF2-40B4-BE49-F238E27FC236}">
                <a16:creationId xmlns:a16="http://schemas.microsoft.com/office/drawing/2014/main" id="{D1A9A5A1-9641-08C7-7C4C-EFA3C5DE5FEB}"/>
              </a:ext>
            </a:extLst>
          </p:cNvPr>
          <p:cNvSpPr/>
          <p:nvPr/>
        </p:nvSpPr>
        <p:spPr>
          <a:xfrm>
            <a:off x="1302026" y="5496339"/>
            <a:ext cx="1003852" cy="100385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2F9899A6-6F08-AB67-FE27-786CA9E2A013}"/>
              </a:ext>
            </a:extLst>
          </p:cNvPr>
          <p:cNvSpPr/>
          <p:nvPr/>
        </p:nvSpPr>
        <p:spPr>
          <a:xfrm>
            <a:off x="3262906" y="5496339"/>
            <a:ext cx="1003852" cy="100385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810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3"/>
            <a:extLst>
              <a:ext uri="{FF2B5EF4-FFF2-40B4-BE49-F238E27FC236}">
                <a16:creationId xmlns:a16="http://schemas.microsoft.com/office/drawing/2014/main" id="{657889AB-C1F3-672B-5769-768E360CBABA}"/>
              </a:ext>
            </a:extLst>
          </p:cNvPr>
          <p:cNvSpPr/>
          <p:nvPr/>
        </p:nvSpPr>
        <p:spPr>
          <a:xfrm>
            <a:off x="2209923" y="146237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690201E1-A88F-893F-5C79-C1BAB71FE637}"/>
              </a:ext>
            </a:extLst>
          </p:cNvPr>
          <p:cNvSpPr/>
          <p:nvPr/>
        </p:nvSpPr>
        <p:spPr>
          <a:xfrm>
            <a:off x="4749923" y="146237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4EC00129-91FE-6C90-07CE-F479C90BF3BF}"/>
              </a:ext>
            </a:extLst>
          </p:cNvPr>
          <p:cNvSpPr/>
          <p:nvPr/>
        </p:nvSpPr>
        <p:spPr>
          <a:xfrm>
            <a:off x="7322550" y="146237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hlinkClick r:id="rId6"/>
            <a:extLst>
              <a:ext uri="{FF2B5EF4-FFF2-40B4-BE49-F238E27FC236}">
                <a16:creationId xmlns:a16="http://schemas.microsoft.com/office/drawing/2014/main" id="{C2F4F2D1-4E42-14B8-15AF-17127E627286}"/>
              </a:ext>
            </a:extLst>
          </p:cNvPr>
          <p:cNvSpPr/>
          <p:nvPr/>
        </p:nvSpPr>
        <p:spPr>
          <a:xfrm>
            <a:off x="9819763" y="146237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7" action="ppaction://hlinksldjump"/>
            <a:extLst>
              <a:ext uri="{FF2B5EF4-FFF2-40B4-BE49-F238E27FC236}">
                <a16:creationId xmlns:a16="http://schemas.microsoft.com/office/drawing/2014/main" id="{3F1A549A-43F2-ED05-105E-4730018DF597}"/>
              </a:ext>
            </a:extLst>
          </p:cNvPr>
          <p:cNvSpPr/>
          <p:nvPr/>
        </p:nvSpPr>
        <p:spPr>
          <a:xfrm>
            <a:off x="619760" y="3128616"/>
            <a:ext cx="2235201"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ction="ppaction://hlinksldjump"/>
            <a:extLst>
              <a:ext uri="{FF2B5EF4-FFF2-40B4-BE49-F238E27FC236}">
                <a16:creationId xmlns:a16="http://schemas.microsoft.com/office/drawing/2014/main" id="{0C8484A0-0D73-6ED5-9840-0FB6AAE13370}"/>
              </a:ext>
            </a:extLst>
          </p:cNvPr>
          <p:cNvSpPr/>
          <p:nvPr/>
        </p:nvSpPr>
        <p:spPr>
          <a:xfrm>
            <a:off x="3159760" y="3128616"/>
            <a:ext cx="2235201"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8" action="ppaction://hlinksldjump"/>
            <a:extLst>
              <a:ext uri="{FF2B5EF4-FFF2-40B4-BE49-F238E27FC236}">
                <a16:creationId xmlns:a16="http://schemas.microsoft.com/office/drawing/2014/main" id="{15529FA1-30B6-0047-21B3-E35A43201AD8}"/>
              </a:ext>
            </a:extLst>
          </p:cNvPr>
          <p:cNvSpPr/>
          <p:nvPr/>
        </p:nvSpPr>
        <p:spPr>
          <a:xfrm>
            <a:off x="5656072" y="3128616"/>
            <a:ext cx="2268729"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a:extLst>
              <a:ext uri="{FF2B5EF4-FFF2-40B4-BE49-F238E27FC236}">
                <a16:creationId xmlns:a16="http://schemas.microsoft.com/office/drawing/2014/main" id="{11C00787-E2B3-DE6B-336C-95D214CABDD0}"/>
              </a:ext>
            </a:extLst>
          </p:cNvPr>
          <p:cNvSpPr/>
          <p:nvPr/>
        </p:nvSpPr>
        <p:spPr>
          <a:xfrm>
            <a:off x="8207248" y="3128616"/>
            <a:ext cx="2268729"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9"/>
            <a:extLst>
              <a:ext uri="{FF2B5EF4-FFF2-40B4-BE49-F238E27FC236}">
                <a16:creationId xmlns:a16="http://schemas.microsoft.com/office/drawing/2014/main" id="{C3F41216-A11D-F7D3-E59F-AAD10BCAB665}"/>
              </a:ext>
            </a:extLst>
          </p:cNvPr>
          <p:cNvSpPr/>
          <p:nvPr/>
        </p:nvSpPr>
        <p:spPr>
          <a:xfrm>
            <a:off x="2209923" y="4022696"/>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hlinkClick r:id="rId10"/>
            <a:extLst>
              <a:ext uri="{FF2B5EF4-FFF2-40B4-BE49-F238E27FC236}">
                <a16:creationId xmlns:a16="http://schemas.microsoft.com/office/drawing/2014/main" id="{332AA199-EE32-D94B-7F21-74BDED2036F6}"/>
              </a:ext>
            </a:extLst>
          </p:cNvPr>
          <p:cNvSpPr/>
          <p:nvPr/>
        </p:nvSpPr>
        <p:spPr>
          <a:xfrm>
            <a:off x="4825337" y="3967832"/>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hlinkClick r:id="rId11"/>
            <a:extLst>
              <a:ext uri="{FF2B5EF4-FFF2-40B4-BE49-F238E27FC236}">
                <a16:creationId xmlns:a16="http://schemas.microsoft.com/office/drawing/2014/main" id="{E05DE217-870D-48AD-5D09-42CA6908353A}"/>
              </a:ext>
            </a:extLst>
          </p:cNvPr>
          <p:cNvSpPr/>
          <p:nvPr/>
        </p:nvSpPr>
        <p:spPr>
          <a:xfrm>
            <a:off x="7355177" y="3967832"/>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2"/>
            <a:extLst>
              <a:ext uri="{FF2B5EF4-FFF2-40B4-BE49-F238E27FC236}">
                <a16:creationId xmlns:a16="http://schemas.microsoft.com/office/drawing/2014/main" id="{38ADF621-4F82-EED8-D7AD-74DE6FE367E1}"/>
              </a:ext>
            </a:extLst>
          </p:cNvPr>
          <p:cNvSpPr/>
          <p:nvPr/>
        </p:nvSpPr>
        <p:spPr>
          <a:xfrm>
            <a:off x="9895177" y="3967832"/>
            <a:ext cx="569624" cy="56962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3" action="ppaction://hlinksldjump"/>
            <a:extLst>
              <a:ext uri="{FF2B5EF4-FFF2-40B4-BE49-F238E27FC236}">
                <a16:creationId xmlns:a16="http://schemas.microsoft.com/office/drawing/2014/main" id="{58C64B53-D2BE-4D66-952B-3FDCDB6B02D0}"/>
              </a:ext>
            </a:extLst>
          </p:cNvPr>
          <p:cNvSpPr/>
          <p:nvPr/>
        </p:nvSpPr>
        <p:spPr>
          <a:xfrm>
            <a:off x="619760" y="5688936"/>
            <a:ext cx="2235201"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3" action="ppaction://hlinksldjump"/>
            <a:extLst>
              <a:ext uri="{FF2B5EF4-FFF2-40B4-BE49-F238E27FC236}">
                <a16:creationId xmlns:a16="http://schemas.microsoft.com/office/drawing/2014/main" id="{1FF0B202-8ABE-6A6D-D614-54E841C249B0}"/>
              </a:ext>
            </a:extLst>
          </p:cNvPr>
          <p:cNvSpPr/>
          <p:nvPr/>
        </p:nvSpPr>
        <p:spPr>
          <a:xfrm>
            <a:off x="3159760" y="5688936"/>
            <a:ext cx="2235201"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4" action="ppaction://hlinksldjump"/>
            <a:extLst>
              <a:ext uri="{FF2B5EF4-FFF2-40B4-BE49-F238E27FC236}">
                <a16:creationId xmlns:a16="http://schemas.microsoft.com/office/drawing/2014/main" id="{EA248F75-FF08-76CD-7663-AC2B1C717868}"/>
              </a:ext>
            </a:extLst>
          </p:cNvPr>
          <p:cNvSpPr/>
          <p:nvPr/>
        </p:nvSpPr>
        <p:spPr>
          <a:xfrm>
            <a:off x="5656072" y="5688936"/>
            <a:ext cx="2268729"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14" action="ppaction://hlinksldjump"/>
            <a:extLst>
              <a:ext uri="{FF2B5EF4-FFF2-40B4-BE49-F238E27FC236}">
                <a16:creationId xmlns:a16="http://schemas.microsoft.com/office/drawing/2014/main" id="{55397D51-B826-5E3C-8A9A-7C00D3F99934}"/>
              </a:ext>
            </a:extLst>
          </p:cNvPr>
          <p:cNvSpPr/>
          <p:nvPr/>
        </p:nvSpPr>
        <p:spPr>
          <a:xfrm>
            <a:off x="8207248" y="5688936"/>
            <a:ext cx="2268729" cy="5696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661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83862B96-5928-41C9-3516-349740A42799}"/>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F1B78370-8B0C-6D2A-3788-E907D1AC1320}"/>
              </a:ext>
            </a:extLst>
          </p:cNvPr>
          <p:cNvSpPr/>
          <p:nvPr/>
        </p:nvSpPr>
        <p:spPr>
          <a:xfrm>
            <a:off x="3595662" y="5363712"/>
            <a:ext cx="938631" cy="92920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ECC7DAB2-EB57-0417-5EA5-DDD5A44A9520}"/>
              </a:ext>
            </a:extLst>
          </p:cNvPr>
          <p:cNvSpPr/>
          <p:nvPr/>
        </p:nvSpPr>
        <p:spPr>
          <a:xfrm>
            <a:off x="10064704" y="5363711"/>
            <a:ext cx="929203" cy="92920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079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9EFC11-8F46-6E87-5C77-5C40A7FA4988}"/>
              </a:ext>
            </a:extLst>
          </p:cNvPr>
          <p:cNvSpPr txBox="1"/>
          <p:nvPr/>
        </p:nvSpPr>
        <p:spPr>
          <a:xfrm>
            <a:off x="2915720" y="1663684"/>
            <a:ext cx="5267195" cy="369332"/>
          </a:xfrm>
          <a:prstGeom prst="rect">
            <a:avLst/>
          </a:prstGeom>
          <a:noFill/>
        </p:spPr>
        <p:txBody>
          <a:bodyPr wrap="square" rtlCol="0">
            <a:spAutoFit/>
          </a:bodyPr>
          <a:lstStyle/>
          <a:p>
            <a:r>
              <a:rPr lang="en-GB" dirty="0">
                <a:solidFill>
                  <a:schemeClr val="bg1"/>
                </a:solidFill>
                <a:latin typeface="Calibri" panose="020F0502020204030204" pitchFamily="34" charset="0"/>
                <a:cs typeface="Calibri" panose="020F0502020204030204" pitchFamily="34" charset="0"/>
              </a:rPr>
              <a:t>Text to go here</a:t>
            </a:r>
            <a:endParaRPr lang="en-US" sz="2000" dirty="0">
              <a:solidFill>
                <a:schemeClr val="bg1"/>
              </a:solidFill>
              <a:latin typeface="18 VAG Rounded Light   02390" charset="0"/>
              <a:ea typeface="18 VAG Rounded Light   02390" charset="0"/>
              <a:cs typeface="18 VAG Rounded Light   02390" charset="0"/>
            </a:endParaRPr>
          </a:p>
        </p:txBody>
      </p:sp>
      <p:sp>
        <p:nvSpPr>
          <p:cNvPr id="3" name="TextBox 2">
            <a:extLst>
              <a:ext uri="{FF2B5EF4-FFF2-40B4-BE49-F238E27FC236}">
                <a16:creationId xmlns:a16="http://schemas.microsoft.com/office/drawing/2014/main" id="{EB406235-859E-EAAD-990B-30B6260CD6E1}"/>
              </a:ext>
            </a:extLst>
          </p:cNvPr>
          <p:cNvSpPr txBox="1"/>
          <p:nvPr/>
        </p:nvSpPr>
        <p:spPr>
          <a:xfrm>
            <a:off x="2915720" y="2716630"/>
            <a:ext cx="5267195" cy="369332"/>
          </a:xfrm>
          <a:prstGeom prst="rect">
            <a:avLst/>
          </a:prstGeom>
          <a:noFill/>
        </p:spPr>
        <p:txBody>
          <a:bodyPr wrap="square" rtlCol="0">
            <a:spAutoFit/>
          </a:bodyPr>
          <a:lstStyle/>
          <a:p>
            <a:r>
              <a:rPr lang="en-GB" dirty="0">
                <a:solidFill>
                  <a:schemeClr val="bg1"/>
                </a:solidFill>
                <a:latin typeface="Calibri" panose="020F0502020204030204" pitchFamily="34" charset="0"/>
                <a:cs typeface="Calibri" panose="020F0502020204030204" pitchFamily="34" charset="0"/>
              </a:rPr>
              <a:t>Text to go here</a:t>
            </a:r>
            <a:endParaRPr lang="en-US" sz="2000" dirty="0">
              <a:solidFill>
                <a:schemeClr val="bg1"/>
              </a:solidFill>
              <a:latin typeface="18 VAG Rounded Light   02390" charset="0"/>
              <a:ea typeface="18 VAG Rounded Light   02390" charset="0"/>
              <a:cs typeface="18 VAG Rounded Light   02390" charset="0"/>
            </a:endParaRPr>
          </a:p>
        </p:txBody>
      </p:sp>
      <p:sp>
        <p:nvSpPr>
          <p:cNvPr id="4" name="TextBox 3">
            <a:extLst>
              <a:ext uri="{FF2B5EF4-FFF2-40B4-BE49-F238E27FC236}">
                <a16:creationId xmlns:a16="http://schemas.microsoft.com/office/drawing/2014/main" id="{67482F6C-23BA-8A74-E80A-DDEB68319D25}"/>
              </a:ext>
            </a:extLst>
          </p:cNvPr>
          <p:cNvSpPr txBox="1"/>
          <p:nvPr/>
        </p:nvSpPr>
        <p:spPr>
          <a:xfrm>
            <a:off x="2915720" y="3824993"/>
            <a:ext cx="5267195" cy="369332"/>
          </a:xfrm>
          <a:prstGeom prst="rect">
            <a:avLst/>
          </a:prstGeom>
          <a:noFill/>
        </p:spPr>
        <p:txBody>
          <a:bodyPr wrap="square" rtlCol="0">
            <a:spAutoFit/>
          </a:bodyPr>
          <a:lstStyle/>
          <a:p>
            <a:r>
              <a:rPr lang="en-GB" dirty="0">
                <a:solidFill>
                  <a:schemeClr val="bg1"/>
                </a:solidFill>
                <a:latin typeface="Calibri" panose="020F0502020204030204" pitchFamily="34" charset="0"/>
                <a:cs typeface="Calibri" panose="020F0502020204030204" pitchFamily="34" charset="0"/>
              </a:rPr>
              <a:t>Text to go here</a:t>
            </a:r>
            <a:endParaRPr lang="en-US" sz="2000" dirty="0">
              <a:solidFill>
                <a:schemeClr val="bg1"/>
              </a:solidFill>
              <a:latin typeface="18 VAG Rounded Light   02390" charset="0"/>
              <a:ea typeface="18 VAG Rounded Light   02390" charset="0"/>
              <a:cs typeface="18 VAG Rounded Light   02390" charset="0"/>
            </a:endParaRPr>
          </a:p>
        </p:txBody>
      </p:sp>
      <p:sp>
        <p:nvSpPr>
          <p:cNvPr id="5" name="TextBox 4">
            <a:extLst>
              <a:ext uri="{FF2B5EF4-FFF2-40B4-BE49-F238E27FC236}">
                <a16:creationId xmlns:a16="http://schemas.microsoft.com/office/drawing/2014/main" id="{DD43FF42-6C2E-96BC-7FBF-B05EB2CFF532}"/>
              </a:ext>
            </a:extLst>
          </p:cNvPr>
          <p:cNvSpPr txBox="1"/>
          <p:nvPr/>
        </p:nvSpPr>
        <p:spPr>
          <a:xfrm>
            <a:off x="2915720" y="4822521"/>
            <a:ext cx="5267195" cy="369332"/>
          </a:xfrm>
          <a:prstGeom prst="rect">
            <a:avLst/>
          </a:prstGeom>
          <a:noFill/>
        </p:spPr>
        <p:txBody>
          <a:bodyPr wrap="square" rtlCol="0">
            <a:spAutoFit/>
          </a:bodyPr>
          <a:lstStyle/>
          <a:p>
            <a:r>
              <a:rPr lang="en-GB" dirty="0">
                <a:solidFill>
                  <a:schemeClr val="bg1"/>
                </a:solidFill>
                <a:latin typeface="Calibri" panose="020F0502020204030204" pitchFamily="34" charset="0"/>
                <a:cs typeface="Calibri" panose="020F0502020204030204" pitchFamily="34" charset="0"/>
              </a:rPr>
              <a:t>Text to go here</a:t>
            </a:r>
            <a:endParaRPr lang="en-US" sz="2000" dirty="0">
              <a:solidFill>
                <a:schemeClr val="bg1"/>
              </a:solidFill>
              <a:latin typeface="18 VAG Rounded Light   02390" charset="0"/>
              <a:ea typeface="18 VAG Rounded Light   02390" charset="0"/>
              <a:cs typeface="18 VAG Rounded Light   02390" charset="0"/>
            </a:endParaRPr>
          </a:p>
        </p:txBody>
      </p:sp>
    </p:spTree>
    <p:extLst>
      <p:ext uri="{BB962C8B-B14F-4D97-AF65-F5344CB8AC3E}">
        <p14:creationId xmlns:p14="http://schemas.microsoft.com/office/powerpoint/2010/main" val="539840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DE98C70B-1ADB-6635-68F8-AB96B4EF8A92}"/>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D3750E80-0292-BAD2-E3B0-BD4DCBD30AAC}"/>
              </a:ext>
            </a:extLst>
          </p:cNvPr>
          <p:cNvSpPr/>
          <p:nvPr/>
        </p:nvSpPr>
        <p:spPr>
          <a:xfrm>
            <a:off x="9880332" y="5355646"/>
            <a:ext cx="953320" cy="95332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79D67503-16A8-3FF8-B224-386CFB5667F4}"/>
              </a:ext>
            </a:extLst>
          </p:cNvPr>
          <p:cNvSpPr/>
          <p:nvPr/>
        </p:nvSpPr>
        <p:spPr>
          <a:xfrm>
            <a:off x="4362533" y="5355646"/>
            <a:ext cx="953320" cy="95332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800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5F583B7B-6F6D-C9CD-39EF-F6CB2C5893AF}"/>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3CDC7C23-F6FD-3282-B2CC-5FB4F58A6895}"/>
              </a:ext>
            </a:extLst>
          </p:cNvPr>
          <p:cNvSpPr/>
          <p:nvPr/>
        </p:nvSpPr>
        <p:spPr>
          <a:xfrm>
            <a:off x="3667025" y="5342448"/>
            <a:ext cx="952109" cy="9521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90248148-BBEA-983F-CF73-FFAA489CC5A5}"/>
              </a:ext>
            </a:extLst>
          </p:cNvPr>
          <p:cNvSpPr/>
          <p:nvPr/>
        </p:nvSpPr>
        <p:spPr>
          <a:xfrm>
            <a:off x="9881543" y="5342447"/>
            <a:ext cx="952109" cy="9521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4840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58AC5156-2992-E488-EE0A-99017EEB66E4}"/>
              </a:ext>
            </a:extLst>
          </p:cNvPr>
          <p:cNvSpPr/>
          <p:nvPr/>
        </p:nvSpPr>
        <p:spPr>
          <a:xfrm>
            <a:off x="10833652" y="6241774"/>
            <a:ext cx="122251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hlinkClick r:id="rId4"/>
            <a:extLst>
              <a:ext uri="{FF2B5EF4-FFF2-40B4-BE49-F238E27FC236}">
                <a16:creationId xmlns:a16="http://schemas.microsoft.com/office/drawing/2014/main" id="{71B17DAB-1B87-CFCD-7EB6-5CCE9B7C1D3D}"/>
              </a:ext>
            </a:extLst>
          </p:cNvPr>
          <p:cNvSpPr/>
          <p:nvPr/>
        </p:nvSpPr>
        <p:spPr>
          <a:xfrm>
            <a:off x="4436031" y="5344145"/>
            <a:ext cx="971813" cy="97181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hlinkClick r:id="rId5"/>
            <a:extLst>
              <a:ext uri="{FF2B5EF4-FFF2-40B4-BE49-F238E27FC236}">
                <a16:creationId xmlns:a16="http://schemas.microsoft.com/office/drawing/2014/main" id="{4A8E040A-7F5D-392B-031B-640A827209CD}"/>
              </a:ext>
            </a:extLst>
          </p:cNvPr>
          <p:cNvSpPr/>
          <p:nvPr/>
        </p:nvSpPr>
        <p:spPr>
          <a:xfrm>
            <a:off x="9861839" y="5344144"/>
            <a:ext cx="971813" cy="97181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977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645D73D4-94B2-7B63-87BA-54CD38288807}"/>
              </a:ext>
            </a:extLst>
          </p:cNvPr>
          <p:cNvSpPr/>
          <p:nvPr/>
        </p:nvSpPr>
        <p:spPr>
          <a:xfrm>
            <a:off x="5338109" y="4979902"/>
            <a:ext cx="514052" cy="1864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4"/>
            <a:extLst>
              <a:ext uri="{FF2B5EF4-FFF2-40B4-BE49-F238E27FC236}">
                <a16:creationId xmlns:a16="http://schemas.microsoft.com/office/drawing/2014/main" id="{3C3C533B-40CB-F217-2A96-08BFDB58D0B9}"/>
              </a:ext>
            </a:extLst>
          </p:cNvPr>
          <p:cNvSpPr/>
          <p:nvPr/>
        </p:nvSpPr>
        <p:spPr>
          <a:xfrm>
            <a:off x="3509308" y="5181070"/>
            <a:ext cx="1675339" cy="2413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5"/>
            <a:extLst>
              <a:ext uri="{FF2B5EF4-FFF2-40B4-BE49-F238E27FC236}">
                <a16:creationId xmlns:a16="http://schemas.microsoft.com/office/drawing/2014/main" id="{D4D59868-B9A7-917F-779A-72E4821EAD17}"/>
              </a:ext>
            </a:extLst>
          </p:cNvPr>
          <p:cNvSpPr/>
          <p:nvPr/>
        </p:nvSpPr>
        <p:spPr>
          <a:xfrm rot="642232">
            <a:off x="10458125" y="4216326"/>
            <a:ext cx="1746751" cy="2514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841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911463BD-A614-2AA9-AD30-66FD83FC3980}"/>
              </a:ext>
            </a:extLst>
          </p:cNvPr>
          <p:cNvSpPr/>
          <p:nvPr/>
        </p:nvSpPr>
        <p:spPr>
          <a:xfrm>
            <a:off x="519220" y="3946630"/>
            <a:ext cx="2031956" cy="2596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extLst>
              <a:ext uri="{FF2B5EF4-FFF2-40B4-BE49-F238E27FC236}">
                <a16:creationId xmlns:a16="http://schemas.microsoft.com/office/drawing/2014/main" id="{FE583D2A-57DB-3406-22B6-353A282A4C25}"/>
              </a:ext>
            </a:extLst>
          </p:cNvPr>
          <p:cNvSpPr/>
          <p:nvPr/>
        </p:nvSpPr>
        <p:spPr>
          <a:xfrm>
            <a:off x="3472732" y="3151102"/>
            <a:ext cx="1254716" cy="12471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905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030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00AE53F-9A09-EDA7-4BDB-CF0493761B5C}"/>
              </a:ext>
            </a:extLst>
          </p:cNvPr>
          <p:cNvSpPr>
            <a:spLocks noGrp="1"/>
          </p:cNvSpPr>
          <p:nvPr>
            <p:ph type="pic" sz="quarter" idx="10"/>
          </p:nvPr>
        </p:nvSpPr>
        <p:spPr/>
        <p:txBody>
          <a:bodyPr/>
          <a:lstStyle/>
          <a:p>
            <a:endParaRPr lang="en-US"/>
          </a:p>
        </p:txBody>
      </p:sp>
      <p:sp>
        <p:nvSpPr>
          <p:cNvPr id="3" name="Text Placeholder 9">
            <a:extLst>
              <a:ext uri="{FF2B5EF4-FFF2-40B4-BE49-F238E27FC236}">
                <a16:creationId xmlns:a16="http://schemas.microsoft.com/office/drawing/2014/main" id="{451B9F6A-54E6-78EC-F76D-6D5F4214DA24}"/>
              </a:ext>
            </a:extLst>
          </p:cNvPr>
          <p:cNvSpPr>
            <a:spLocks noGrp="1"/>
          </p:cNvSpPr>
          <p:nvPr>
            <p:ph type="body" sz="quarter" idx="11"/>
          </p:nvPr>
        </p:nvSpPr>
        <p:spPr/>
        <p:txBody>
          <a:bodyPr/>
          <a:lstStyle>
            <a:lvl1pPr marL="0" indent="0">
              <a:buNone/>
              <a:defRPr/>
            </a:lvl1pPr>
          </a:lstStyle>
          <a:p>
            <a:r>
              <a:rPr lang="en-GB" sz="2800" b="1" dirty="0">
                <a:solidFill>
                  <a:srgbClr val="201650"/>
                </a:solidFill>
                <a:latin typeface="Calibri" panose="020F0502020204030204" pitchFamily="34" charset="0"/>
                <a:cs typeface="Calibri" panose="020F0502020204030204" pitchFamily="34" charset="0"/>
              </a:rPr>
              <a:t>Header to go here</a:t>
            </a:r>
            <a:endParaRPr lang="en-US" sz="2800" b="1" dirty="0">
              <a:solidFill>
                <a:srgbClr val="201650"/>
              </a:solidFill>
              <a:latin typeface="18 VAG Rounded Light   02390" charset="0"/>
              <a:ea typeface="18 VAG Rounded Light   02390" charset="0"/>
              <a:cs typeface="18 VAG Rounded Light   02390" charset="0"/>
            </a:endParaRPr>
          </a:p>
        </p:txBody>
      </p:sp>
      <p:sp>
        <p:nvSpPr>
          <p:cNvPr id="4" name="Text Placeholder 13">
            <a:extLst>
              <a:ext uri="{FF2B5EF4-FFF2-40B4-BE49-F238E27FC236}">
                <a16:creationId xmlns:a16="http://schemas.microsoft.com/office/drawing/2014/main" id="{C196166C-DB1A-D8C8-4D9B-F7EC6577BFC8}"/>
              </a:ext>
            </a:extLst>
          </p:cNvPr>
          <p:cNvSpPr>
            <a:spLocks noGrp="1"/>
          </p:cNvSpPr>
          <p:nvPr>
            <p:ph type="body" sz="quarter" idx="12"/>
          </p:nvPr>
        </p:nvSpPr>
        <p:spPr/>
        <p:txBody>
          <a:bodyPr>
            <a:noAutofit/>
          </a:bodyPr>
          <a:lstStyle>
            <a:lvl1pPr marL="0" indent="0">
              <a:buNone/>
              <a:defRPr sz="1600" b="0">
                <a:solidFill>
                  <a:schemeClr val="bg1"/>
                </a:solidFill>
              </a:defRPr>
            </a:lvl1pPr>
            <a:lvl2pPr>
              <a:defRPr sz="1600" b="0">
                <a:solidFill>
                  <a:schemeClr val="bg1"/>
                </a:solidFill>
              </a:defRPr>
            </a:lvl2pPr>
            <a:lvl3pPr>
              <a:defRPr sz="1600" b="0">
                <a:solidFill>
                  <a:schemeClr val="bg1"/>
                </a:solidFill>
              </a:defRPr>
            </a:lvl3pPr>
            <a:lvl4pPr>
              <a:defRPr sz="1600" b="0">
                <a:solidFill>
                  <a:schemeClr val="bg1"/>
                </a:solidFill>
              </a:defRPr>
            </a:lvl4pPr>
            <a:lvl5pPr>
              <a:defRPr sz="1600" b="0">
                <a:solidFill>
                  <a:schemeClr val="bg1"/>
                </a:solidFill>
              </a:defRPr>
            </a:lvl5pPr>
          </a:lstStyle>
          <a:p>
            <a:pPr lvl="0"/>
            <a:r>
              <a:rPr lang="en-GB" dirty="0"/>
              <a:t>Section title</a:t>
            </a:r>
            <a:endParaRPr lang="en-US" dirty="0"/>
          </a:p>
        </p:txBody>
      </p:sp>
      <p:sp>
        <p:nvSpPr>
          <p:cNvPr id="5" name="Text Placeholder 13">
            <a:extLst>
              <a:ext uri="{FF2B5EF4-FFF2-40B4-BE49-F238E27FC236}">
                <a16:creationId xmlns:a16="http://schemas.microsoft.com/office/drawing/2014/main" id="{3970C6EC-A8A8-6DF5-F7AC-A9F71E17601E}"/>
              </a:ext>
            </a:extLst>
          </p:cNvPr>
          <p:cNvSpPr>
            <a:spLocks noGrp="1"/>
          </p:cNvSpPr>
          <p:nvPr>
            <p:ph type="body" sz="quarter" idx="13"/>
          </p:nvPr>
        </p:nvSpPr>
        <p:spPr/>
        <p:txBody>
          <a:bodyPr>
            <a:noAutofit/>
          </a:bodyPr>
          <a:lstStyle>
            <a:lvl1pPr marL="0" indent="0">
              <a:buNone/>
              <a:defRPr sz="1400" b="0">
                <a:solidFill>
                  <a:srgbClr val="201650"/>
                </a:solidFill>
              </a:defRPr>
            </a:lvl1pPr>
            <a:lvl2pPr>
              <a:defRPr sz="1600" b="0">
                <a:solidFill>
                  <a:schemeClr val="bg1"/>
                </a:solidFill>
              </a:defRPr>
            </a:lvl2pPr>
            <a:lvl3pPr>
              <a:defRPr sz="1600" b="0">
                <a:solidFill>
                  <a:schemeClr val="bg1"/>
                </a:solidFill>
              </a:defRPr>
            </a:lvl3pPr>
            <a:lvl4pPr>
              <a:defRPr sz="1600" b="0">
                <a:solidFill>
                  <a:schemeClr val="bg1"/>
                </a:solidFill>
              </a:defRPr>
            </a:lvl4pPr>
            <a:lvl5pPr>
              <a:defRPr sz="1600" b="0">
                <a:solidFill>
                  <a:schemeClr val="bg1"/>
                </a:solidFill>
              </a:defRPr>
            </a:lvl5pPr>
          </a:lstStyle>
          <a:p>
            <a:pPr lvl="0"/>
            <a:r>
              <a:rPr lang="en-GB" dirty="0"/>
              <a:t>Body copy to go here</a:t>
            </a:r>
            <a:endParaRPr lang="en-US" dirty="0"/>
          </a:p>
        </p:txBody>
      </p:sp>
    </p:spTree>
    <p:extLst>
      <p:ext uri="{BB962C8B-B14F-4D97-AF65-F5344CB8AC3E}">
        <p14:creationId xmlns:p14="http://schemas.microsoft.com/office/powerpoint/2010/main" val="33252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324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712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74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441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68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88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654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F16BC45-46FC-AC8D-1511-C348ADF4E454}"/>
              </a:ext>
            </a:extLst>
          </p:cNvPr>
          <p:cNvSpPr/>
          <p:nvPr/>
        </p:nvSpPr>
        <p:spPr>
          <a:xfrm>
            <a:off x="5933660" y="2653748"/>
            <a:ext cx="2961861"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4" action="ppaction://hlinksldjump"/>
            <a:extLst>
              <a:ext uri="{FF2B5EF4-FFF2-40B4-BE49-F238E27FC236}">
                <a16:creationId xmlns:a16="http://schemas.microsoft.com/office/drawing/2014/main" id="{C468BA65-DF4E-B0A3-F62F-4C44BBAE55EC}"/>
              </a:ext>
            </a:extLst>
          </p:cNvPr>
          <p:cNvSpPr/>
          <p:nvPr/>
        </p:nvSpPr>
        <p:spPr>
          <a:xfrm>
            <a:off x="5933660" y="3230218"/>
            <a:ext cx="3886201"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5" action="ppaction://hlinksldjump"/>
            <a:extLst>
              <a:ext uri="{FF2B5EF4-FFF2-40B4-BE49-F238E27FC236}">
                <a16:creationId xmlns:a16="http://schemas.microsoft.com/office/drawing/2014/main" id="{1A1418F7-BFBD-6612-E53A-0E69DEA5D0A3}"/>
              </a:ext>
            </a:extLst>
          </p:cNvPr>
          <p:cNvSpPr/>
          <p:nvPr/>
        </p:nvSpPr>
        <p:spPr>
          <a:xfrm>
            <a:off x="5933661" y="3816627"/>
            <a:ext cx="3071192"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6" action="ppaction://hlinksldjump"/>
            <a:extLst>
              <a:ext uri="{FF2B5EF4-FFF2-40B4-BE49-F238E27FC236}">
                <a16:creationId xmlns:a16="http://schemas.microsoft.com/office/drawing/2014/main" id="{5F234BA6-1CEC-16F6-264B-7F7C739A9F09}"/>
              </a:ext>
            </a:extLst>
          </p:cNvPr>
          <p:cNvSpPr/>
          <p:nvPr/>
        </p:nvSpPr>
        <p:spPr>
          <a:xfrm>
            <a:off x="5933660" y="4393096"/>
            <a:ext cx="3727175"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7" action="ppaction://hlinksldjump"/>
            <a:extLst>
              <a:ext uri="{FF2B5EF4-FFF2-40B4-BE49-F238E27FC236}">
                <a16:creationId xmlns:a16="http://schemas.microsoft.com/office/drawing/2014/main" id="{5A5E5ED7-FCDC-3535-A76D-905A7C07E0A2}"/>
              </a:ext>
            </a:extLst>
          </p:cNvPr>
          <p:cNvSpPr/>
          <p:nvPr/>
        </p:nvSpPr>
        <p:spPr>
          <a:xfrm>
            <a:off x="5933660" y="5019261"/>
            <a:ext cx="4283766"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7" action="ppaction://hlinksldjump"/>
            <a:extLst>
              <a:ext uri="{FF2B5EF4-FFF2-40B4-BE49-F238E27FC236}">
                <a16:creationId xmlns:a16="http://schemas.microsoft.com/office/drawing/2014/main" id="{9FE806CF-4321-5BA9-37BA-E7E8EADB057B}"/>
              </a:ext>
            </a:extLst>
          </p:cNvPr>
          <p:cNvSpPr/>
          <p:nvPr/>
        </p:nvSpPr>
        <p:spPr>
          <a:xfrm>
            <a:off x="5933660" y="5049078"/>
            <a:ext cx="4283766"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7" action="ppaction://hlinksldjump"/>
            <a:extLst>
              <a:ext uri="{FF2B5EF4-FFF2-40B4-BE49-F238E27FC236}">
                <a16:creationId xmlns:a16="http://schemas.microsoft.com/office/drawing/2014/main" id="{E1BAC235-A1BA-735B-D6BB-C3AF81AEB32F}"/>
              </a:ext>
            </a:extLst>
          </p:cNvPr>
          <p:cNvSpPr/>
          <p:nvPr/>
        </p:nvSpPr>
        <p:spPr>
          <a:xfrm>
            <a:off x="5933660" y="5078896"/>
            <a:ext cx="4283766"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hlinkClick r:id="rId7" action="ppaction://hlinksldjump"/>
            <a:extLst>
              <a:ext uri="{FF2B5EF4-FFF2-40B4-BE49-F238E27FC236}">
                <a16:creationId xmlns:a16="http://schemas.microsoft.com/office/drawing/2014/main" id="{62C33041-9077-0D09-EF01-656E6B2AEABE}"/>
              </a:ext>
            </a:extLst>
          </p:cNvPr>
          <p:cNvSpPr/>
          <p:nvPr/>
        </p:nvSpPr>
        <p:spPr>
          <a:xfrm>
            <a:off x="5933660" y="5337313"/>
            <a:ext cx="4283766"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a:extLst>
              <a:ext uri="{FF2B5EF4-FFF2-40B4-BE49-F238E27FC236}">
                <a16:creationId xmlns:a16="http://schemas.microsoft.com/office/drawing/2014/main" id="{791F7656-F693-B9D9-8F77-EAC7F4B491D6}"/>
              </a:ext>
            </a:extLst>
          </p:cNvPr>
          <p:cNvSpPr/>
          <p:nvPr/>
        </p:nvSpPr>
        <p:spPr>
          <a:xfrm>
            <a:off x="5933660" y="5615608"/>
            <a:ext cx="2713383"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77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828b5a-a5b9-40ab-8db4-83fc9bbea4f6">
      <Terms xmlns="http://schemas.microsoft.com/office/infopath/2007/PartnerControls"/>
    </lcf76f155ced4ddcb4097134ff3c332f>
    <TaxCatchAll xmlns="91b54e59-d552-4bb2-8a0e-fc9cf8536e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BABE6667BD6D4CA89CD6FB88A68454" ma:contentTypeVersion="12" ma:contentTypeDescription="Create a new document." ma:contentTypeScope="" ma:versionID="2aff6a4b4e430b360b2fa1972eea2414">
  <xsd:schema xmlns:xsd="http://www.w3.org/2001/XMLSchema" xmlns:xs="http://www.w3.org/2001/XMLSchema" xmlns:p="http://schemas.microsoft.com/office/2006/metadata/properties" xmlns:ns2="ed828b5a-a5b9-40ab-8db4-83fc9bbea4f6" xmlns:ns3="91b54e59-d552-4bb2-8a0e-fc9cf8536e17" targetNamespace="http://schemas.microsoft.com/office/2006/metadata/properties" ma:root="true" ma:fieldsID="2a1d940dbeb813addb57d820b2f365f0" ns2:_="" ns3:_="">
    <xsd:import namespace="ed828b5a-a5b9-40ab-8db4-83fc9bbea4f6"/>
    <xsd:import namespace="91b54e59-d552-4bb2-8a0e-fc9cf8536e1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28b5a-a5b9-40ab-8db4-83fc9bbea4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8243dfa-4154-4670-946c-2a8ca41de34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b54e59-d552-4bb2-8a0e-fc9cf8536e1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b0e6652-16c0-467d-9e1c-aa6bdf8f426e}" ma:internalName="TaxCatchAll" ma:showField="CatchAllData" ma:web="91b54e59-d552-4bb2-8a0e-fc9cf8536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CBDA25-E363-4F1B-8612-6A07841FD7AF}">
  <ds:schemaRefs>
    <ds:schemaRef ds:uri="http://schemas.microsoft.com/sharepoint/v3/contenttype/forms"/>
  </ds:schemaRefs>
</ds:datastoreItem>
</file>

<file path=customXml/itemProps2.xml><?xml version="1.0" encoding="utf-8"?>
<ds:datastoreItem xmlns:ds="http://schemas.openxmlformats.org/officeDocument/2006/customXml" ds:itemID="{B8CAB47F-5566-4A96-9BFB-F6009B4F62A7}">
  <ds:schemaRefs>
    <ds:schemaRef ds:uri="http://schemas.microsoft.com/office/2006/metadata/properties"/>
    <ds:schemaRef ds:uri="http://schemas.microsoft.com/office/infopath/2007/PartnerControls"/>
    <ds:schemaRef ds:uri="ed828b5a-a5b9-40ab-8db4-83fc9bbea4f6"/>
    <ds:schemaRef ds:uri="91b54e59-d552-4bb2-8a0e-fc9cf8536e17"/>
  </ds:schemaRefs>
</ds:datastoreItem>
</file>

<file path=customXml/itemProps3.xml><?xml version="1.0" encoding="utf-8"?>
<ds:datastoreItem xmlns:ds="http://schemas.openxmlformats.org/officeDocument/2006/customXml" ds:itemID="{D6E82300-FE82-4357-9205-68BDA8447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28b5a-a5b9-40ab-8db4-83fc9bbea4f6"/>
    <ds:schemaRef ds:uri="91b54e59-d552-4bb2-8a0e-fc9cf8536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201</TotalTime>
  <Words>7872</Words>
  <Application>Microsoft Office PowerPoint</Application>
  <PresentationFormat>Widescreen</PresentationFormat>
  <Paragraphs>441</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Elliot</dc:creator>
  <cp:lastModifiedBy>Amy Lawrence</cp:lastModifiedBy>
  <cp:revision>15</cp:revision>
  <dcterms:created xsi:type="dcterms:W3CDTF">2024-11-11T12:10:31Z</dcterms:created>
  <dcterms:modified xsi:type="dcterms:W3CDTF">2024-11-13T14:51:29Z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0x01010095BABE6667BD6D4CA89CD6FB88A68454</vt:lpwstr>
  </property>
  <property fmtid="{D5CDD505-2E9C-101B-9397-08002B2CF9AE}" pid="3" name="MediaServiceImageTags">
    <vt:lpwstr/>
  </property>
</Properties>
</file>